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15" saveSubsetFonts="1" autoCompressPictures="0">
  <p:sldMasterIdLst>
    <p:sldMasterId id="2147483660" r:id="rId1"/>
  </p:sldMasterIdLst>
  <p:notesMasterIdLst>
    <p:notesMasterId r:id="rId58"/>
  </p:notesMasterIdLst>
  <p:sldIdLst>
    <p:sldId id="1675" r:id="rId2"/>
    <p:sldId id="1678" r:id="rId3"/>
    <p:sldId id="1683" r:id="rId4"/>
    <p:sldId id="554" r:id="rId5"/>
    <p:sldId id="565" r:id="rId6"/>
    <p:sldId id="566" r:id="rId7"/>
    <p:sldId id="579" r:id="rId8"/>
    <p:sldId id="1466" r:id="rId9"/>
    <p:sldId id="1472" r:id="rId10"/>
    <p:sldId id="1476" r:id="rId11"/>
    <p:sldId id="581" r:id="rId12"/>
    <p:sldId id="582" r:id="rId13"/>
    <p:sldId id="583" r:id="rId14"/>
    <p:sldId id="584" r:id="rId15"/>
    <p:sldId id="1486" r:id="rId16"/>
    <p:sldId id="586" r:id="rId17"/>
    <p:sldId id="585" r:id="rId18"/>
    <p:sldId id="1681" r:id="rId19"/>
    <p:sldId id="1679" r:id="rId20"/>
    <p:sldId id="587" r:id="rId21"/>
    <p:sldId id="588" r:id="rId22"/>
    <p:sldId id="590" r:id="rId23"/>
    <p:sldId id="589" r:id="rId24"/>
    <p:sldId id="1475" r:id="rId25"/>
    <p:sldId id="593" r:id="rId26"/>
    <p:sldId id="615" r:id="rId27"/>
    <p:sldId id="616" r:id="rId28"/>
    <p:sldId id="617" r:id="rId29"/>
    <p:sldId id="575" r:id="rId30"/>
    <p:sldId id="576" r:id="rId31"/>
    <p:sldId id="577" r:id="rId32"/>
    <p:sldId id="578" r:id="rId33"/>
    <p:sldId id="1467" r:id="rId34"/>
    <p:sldId id="569" r:id="rId35"/>
    <p:sldId id="1468" r:id="rId36"/>
    <p:sldId id="570" r:id="rId37"/>
    <p:sldId id="1471" r:id="rId38"/>
    <p:sldId id="1682" r:id="rId39"/>
    <p:sldId id="1485" r:id="rId40"/>
    <p:sldId id="600" r:id="rId41"/>
    <p:sldId id="599" r:id="rId42"/>
    <p:sldId id="597" r:id="rId43"/>
    <p:sldId id="602" r:id="rId44"/>
    <p:sldId id="603" r:id="rId45"/>
    <p:sldId id="604" r:id="rId46"/>
    <p:sldId id="1484" r:id="rId47"/>
    <p:sldId id="606" r:id="rId48"/>
    <p:sldId id="607" r:id="rId49"/>
    <p:sldId id="608" r:id="rId50"/>
    <p:sldId id="609" r:id="rId51"/>
    <p:sldId id="610" r:id="rId52"/>
    <p:sldId id="611" r:id="rId53"/>
    <p:sldId id="612" r:id="rId54"/>
    <p:sldId id="613" r:id="rId55"/>
    <p:sldId id="614" r:id="rId56"/>
    <p:sldId id="626"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8F00"/>
    <a:srgbClr val="FF8000"/>
    <a:srgbClr val="4D6286"/>
    <a:srgbClr val="009051"/>
    <a:srgbClr val="FFD579"/>
    <a:srgbClr val="76D6FF"/>
    <a:srgbClr val="FF9300"/>
    <a:srgbClr val="7030A0"/>
    <a:srgbClr val="FA800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891"/>
    <p:restoredTop sz="91493"/>
  </p:normalViewPr>
  <p:slideViewPr>
    <p:cSldViewPr snapToGrid="0" snapToObjects="1">
      <p:cViewPr varScale="1">
        <p:scale>
          <a:sx n="107" d="100"/>
          <a:sy n="107" d="100"/>
        </p:scale>
        <p:origin x="160" y="1976"/>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80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946FA2-1D2A-6549-80D6-0C23207994F6}" type="datetimeFigureOut">
              <a:rPr lang="en-US" smtClean="0"/>
              <a:t>1/30/18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8E491D-C553-0E47-B5E2-359F38712AA4}" type="slidenum">
              <a:rPr lang="en-US" smtClean="0"/>
              <a:t>‹#›</a:t>
            </a:fld>
            <a:endParaRPr lang="en-US"/>
          </a:p>
        </p:txBody>
      </p:sp>
    </p:spTree>
    <p:extLst>
      <p:ext uri="{BB962C8B-B14F-4D97-AF65-F5344CB8AC3E}">
        <p14:creationId xmlns:p14="http://schemas.microsoft.com/office/powerpoint/2010/main" val="1386630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 clickers recorded, but without associated</a:t>
            </a:r>
            <a:r>
              <a:rPr lang="en-US" baseline="0" dirty="0"/>
              <a:t> </a:t>
            </a:r>
            <a:r>
              <a:rPr lang="en-US" dirty="0"/>
              <a:t>student name </a:t>
            </a:r>
          </a:p>
        </p:txBody>
      </p:sp>
      <p:sp>
        <p:nvSpPr>
          <p:cNvPr id="4" name="Slide Number Placeholder 3"/>
          <p:cNvSpPr>
            <a:spLocks noGrp="1"/>
          </p:cNvSpPr>
          <p:nvPr>
            <p:ph type="sldNum" sz="quarter" idx="10"/>
          </p:nvPr>
        </p:nvSpPr>
        <p:spPr/>
        <p:txBody>
          <a:bodyPr/>
          <a:lstStyle/>
          <a:p>
            <a:fld id="{308E491D-C553-0E47-B5E2-359F38712AA4}" type="slidenum">
              <a:rPr lang="en-US" smtClean="0"/>
              <a:t>216</a:t>
            </a:fld>
            <a:endParaRPr lang="en-US"/>
          </a:p>
        </p:txBody>
      </p:sp>
    </p:spTree>
    <p:extLst>
      <p:ext uri="{BB962C8B-B14F-4D97-AF65-F5344CB8AC3E}">
        <p14:creationId xmlns:p14="http://schemas.microsoft.com/office/powerpoint/2010/main" val="33490943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Yada</a:t>
            </a:r>
            <a:r>
              <a:rPr lang="en-US" dirty="0"/>
              <a:t>, </a:t>
            </a:r>
            <a:r>
              <a:rPr lang="en-US" dirty="0" err="1"/>
              <a:t>yada</a:t>
            </a:r>
            <a:r>
              <a:rPr lang="en-US" dirty="0"/>
              <a:t>, </a:t>
            </a:r>
            <a:r>
              <a:rPr lang="en-US" dirty="0" err="1"/>
              <a:t>yada</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261</a:t>
            </a:fld>
            <a:endParaRPr lang="en-US"/>
          </a:p>
        </p:txBody>
      </p:sp>
    </p:spTree>
    <p:extLst>
      <p:ext uri="{BB962C8B-B14F-4D97-AF65-F5344CB8AC3E}">
        <p14:creationId xmlns:p14="http://schemas.microsoft.com/office/powerpoint/2010/main" val="554748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Have an example here   0010 + 1100 (+2</a:t>
            </a:r>
            <a:r>
              <a:rPr lang="en-US" baseline="0" dirty="0"/>
              <a:t> + -3) = 1110  but (-1 + -3 = -4)  looks like  1110 + 1100 = 1010 w carry out = -5 w carry out, do carry around for 1010 + 1 = 1011 = -4</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230</a:t>
            </a:fld>
            <a:endParaRPr lang="en-US"/>
          </a:p>
        </p:txBody>
      </p:sp>
    </p:spTree>
    <p:extLst>
      <p:ext uri="{BB962C8B-B14F-4D97-AF65-F5344CB8AC3E}">
        <p14:creationId xmlns:p14="http://schemas.microsoft.com/office/powerpoint/2010/main" val="2056478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r>
              <a:rPr lang="en-US" sz="2400" dirty="0"/>
              <a:t>Negation shortcut equivalent to Invert and add 1:</a:t>
            </a:r>
          </a:p>
          <a:p>
            <a:pPr lvl="1">
              <a:lnSpc>
                <a:spcPct val="90000"/>
              </a:lnSpc>
            </a:pPr>
            <a:r>
              <a:rPr lang="en-US" sz="1800" i="1" dirty="0"/>
              <a:t>Starting from the least significant digit, scan leftwards for the first 1 and invert all bits that more significant</a:t>
            </a:r>
          </a:p>
          <a:p>
            <a:pPr lvl="1">
              <a:lnSpc>
                <a:spcPct val="90000"/>
              </a:lnSpc>
            </a:pPr>
            <a:r>
              <a:rPr lang="en-US" sz="1800" dirty="0"/>
              <a:t>This is equivalent to finding the place where carry propagation stops for the add 1 to the inverted bit string</a:t>
            </a:r>
          </a:p>
          <a:p>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237</a:t>
            </a:fld>
            <a:endParaRPr lang="en-US"/>
          </a:p>
        </p:txBody>
      </p:sp>
    </p:spTree>
    <p:extLst>
      <p:ext uri="{BB962C8B-B14F-4D97-AF65-F5344CB8AC3E}">
        <p14:creationId xmlns:p14="http://schemas.microsoft.com/office/powerpoint/2010/main" val="1267195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Have an example here   0010 + 1100 (+2</a:t>
            </a:r>
            <a:r>
              <a:rPr lang="en-US" baseline="0" dirty="0"/>
              <a:t> + -3) = 1110  but (-1 + -3 = -4)  looks like  1110 + 1100 = 1010 w carry out = -5 w carry out, do carry around for 1010 + 1 = 1011 = -4</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239</a:t>
            </a:fld>
            <a:endParaRPr lang="en-US"/>
          </a:p>
        </p:txBody>
      </p:sp>
    </p:spTree>
    <p:extLst>
      <p:ext uri="{BB962C8B-B14F-4D97-AF65-F5344CB8AC3E}">
        <p14:creationId xmlns:p14="http://schemas.microsoft.com/office/powerpoint/2010/main" val="546925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Half a byte is a </a:t>
            </a:r>
            <a:r>
              <a:rPr lang="en-US" dirty="0" err="1"/>
              <a:t>nybble</a:t>
            </a:r>
            <a:r>
              <a:rPr lang="en-US" dirty="0"/>
              <a:t>.  Who says CS majors don’t have a sense of humor?</a:t>
            </a:r>
          </a:p>
        </p:txBody>
      </p:sp>
      <p:sp>
        <p:nvSpPr>
          <p:cNvPr id="4" name="Slide Number Placeholder 3"/>
          <p:cNvSpPr>
            <a:spLocks noGrp="1"/>
          </p:cNvSpPr>
          <p:nvPr>
            <p:ph type="sldNum" sz="quarter" idx="10"/>
          </p:nvPr>
        </p:nvSpPr>
        <p:spPr/>
        <p:txBody>
          <a:bodyPr/>
          <a:lstStyle/>
          <a:p>
            <a:fld id="{DAC7B1E2-4BBE-174E-B8CA-93A6A3395CEE}" type="slidenum">
              <a:rPr lang="en-US" smtClean="0"/>
              <a:t>241</a:t>
            </a:fld>
            <a:endParaRPr lang="en-US"/>
          </a:p>
        </p:txBody>
      </p:sp>
    </p:spTree>
    <p:extLst>
      <p:ext uri="{BB962C8B-B14F-4D97-AF65-F5344CB8AC3E}">
        <p14:creationId xmlns:p14="http://schemas.microsoft.com/office/powerpoint/2010/main" val="612046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Internal wiring does not affect programmer.  </a:t>
            </a:r>
          </a:p>
        </p:txBody>
      </p:sp>
      <p:sp>
        <p:nvSpPr>
          <p:cNvPr id="4" name="Slide Number Placeholder 3"/>
          <p:cNvSpPr>
            <a:spLocks noGrp="1"/>
          </p:cNvSpPr>
          <p:nvPr>
            <p:ph type="sldNum" sz="quarter" idx="10"/>
          </p:nvPr>
        </p:nvSpPr>
        <p:spPr/>
        <p:txBody>
          <a:bodyPr/>
          <a:lstStyle/>
          <a:p>
            <a:fld id="{DAC7B1E2-4BBE-174E-B8CA-93A6A3395CEE}" type="slidenum">
              <a:rPr lang="en-US" smtClean="0"/>
              <a:t>244</a:t>
            </a:fld>
            <a:endParaRPr lang="en-US"/>
          </a:p>
        </p:txBody>
      </p:sp>
    </p:spTree>
    <p:extLst>
      <p:ext uri="{BB962C8B-B14F-4D97-AF65-F5344CB8AC3E}">
        <p14:creationId xmlns:p14="http://schemas.microsoft.com/office/powerpoint/2010/main" val="448630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Tele-vision</a:t>
            </a:r>
          </a:p>
          <a:p>
            <a:r>
              <a:rPr lang="en-US" dirty="0"/>
              <a:t>Tele-phone</a:t>
            </a:r>
          </a:p>
          <a:p>
            <a:r>
              <a:rPr lang="en-US" dirty="0"/>
              <a:t>How</a:t>
            </a:r>
            <a:r>
              <a:rPr lang="en-US" baseline="0" dirty="0"/>
              <a:t> do you move your bags when checking for the fall semester at Starfleet Academy?  Tele-porter</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247</a:t>
            </a:fld>
            <a:endParaRPr lang="en-US"/>
          </a:p>
        </p:txBody>
      </p:sp>
    </p:spTree>
    <p:extLst>
      <p:ext uri="{BB962C8B-B14F-4D97-AF65-F5344CB8AC3E}">
        <p14:creationId xmlns:p14="http://schemas.microsoft.com/office/powerpoint/2010/main" val="2102169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Character sets contain traces</a:t>
            </a:r>
            <a:r>
              <a:rPr lang="en-US" baseline="0" dirty="0"/>
              <a:t> of truly ancient computing and communication history.</a:t>
            </a:r>
          </a:p>
          <a:p>
            <a:r>
              <a:rPr lang="en-US" baseline="0" dirty="0"/>
              <a:t>The first time I sent a program to a computer (summer after junior year in high school) I used a Teletype machine like this.</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248</a:t>
            </a:fld>
            <a:endParaRPr lang="en-US"/>
          </a:p>
        </p:txBody>
      </p:sp>
    </p:spTree>
    <p:extLst>
      <p:ext uri="{BB962C8B-B14F-4D97-AF65-F5344CB8AC3E}">
        <p14:creationId xmlns:p14="http://schemas.microsoft.com/office/powerpoint/2010/main" val="426404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like playing around with the size of the fields in instructions to gain or</a:t>
            </a:r>
            <a:r>
              <a:rPr lang="en-US" baseline="0" dirty="0"/>
              <a:t> loose expressivity </a:t>
            </a:r>
            <a:r>
              <a:rPr lang="en-US" baseline="0" dirty="0" err="1"/>
              <a:t>w.r.t</a:t>
            </a:r>
            <a:r>
              <a:rPr lang="en-US" baseline="0" dirty="0"/>
              <a:t>. # registers, range of offset, etc.</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258</a:t>
            </a:fld>
            <a:endParaRPr lang="en-US"/>
          </a:p>
        </p:txBody>
      </p:sp>
    </p:spTree>
    <p:extLst>
      <p:ext uri="{BB962C8B-B14F-4D97-AF65-F5344CB8AC3E}">
        <p14:creationId xmlns:p14="http://schemas.microsoft.com/office/powerpoint/2010/main" val="983104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8070" name="Rectangle 6"/>
          <p:cNvSpPr>
            <a:spLocks noGrp="1" noChangeArrowheads="1"/>
          </p:cNvSpPr>
          <p:nvPr>
            <p:ph type="subTitle" idx="1"/>
          </p:nvPr>
        </p:nvSpPr>
        <p:spPr>
          <a:xfrm>
            <a:off x="2689440" y="3581400"/>
            <a:ext cx="5235138" cy="1905000"/>
          </a:xfrm>
        </p:spPr>
        <p:txBody>
          <a:bodyPr/>
          <a:lstStyle>
            <a:lvl1pPr marL="0" indent="0">
              <a:buFont typeface="Wingdings" charset="0"/>
              <a:buNone/>
              <a:defRPr sz="2800">
                <a:latin typeface="Palatino"/>
                <a:cs typeface="Palatino"/>
              </a:defRPr>
            </a:lvl1pPr>
          </a:lstStyle>
          <a:p>
            <a:pPr lvl="0"/>
            <a:r>
              <a:rPr lang="en-US" noProof="0" dirty="0"/>
              <a:t>Click to edit Master subtitle style</a:t>
            </a:r>
          </a:p>
        </p:txBody>
      </p:sp>
      <p:sp>
        <p:nvSpPr>
          <p:cNvPr id="88071" name="Rectangle 7"/>
          <p:cNvSpPr>
            <a:spLocks noGrp="1" noChangeArrowheads="1"/>
          </p:cNvSpPr>
          <p:nvPr>
            <p:ph type="dt" sz="half" idx="2"/>
          </p:nvPr>
        </p:nvSpPr>
        <p:spPr>
          <a:xfrm>
            <a:off x="685800" y="6512284"/>
            <a:ext cx="1966344" cy="193316"/>
          </a:xfrm>
        </p:spPr>
        <p:txBody>
          <a:bodyPr/>
          <a:lstStyle>
            <a:lvl1pPr>
              <a:defRPr/>
            </a:lvl1pPr>
          </a:lstStyle>
          <a:p>
            <a:r>
              <a:rPr lang="en-US"/>
              <a:t>© 2018 by George B. Adams III</a:t>
            </a:r>
            <a:endParaRPr lang="en-US" dirty="0"/>
          </a:p>
        </p:txBody>
      </p:sp>
      <p:sp>
        <p:nvSpPr>
          <p:cNvPr id="88072" name="Rectangle 8"/>
          <p:cNvSpPr>
            <a:spLocks noGrp="1" noChangeArrowheads="1"/>
          </p:cNvSpPr>
          <p:nvPr>
            <p:ph type="ftr" sz="quarter" idx="3"/>
          </p:nvPr>
        </p:nvSpPr>
        <p:spPr>
          <a:xfrm>
            <a:off x="3124200" y="6248400"/>
            <a:ext cx="2895600" cy="457200"/>
          </a:xfrm>
        </p:spPr>
        <p:txBody>
          <a:bodyPr/>
          <a:lstStyle>
            <a:lvl1pPr>
              <a:defRPr/>
            </a:lvl1pPr>
          </a:lstStyle>
          <a:p>
            <a:endParaRPr lang="en-US">
              <a:solidFill>
                <a:srgbClr val="292929"/>
              </a:solidFill>
            </a:endParaRPr>
          </a:p>
        </p:txBody>
      </p:sp>
      <p:sp>
        <p:nvSpPr>
          <p:cNvPr id="88073" name="Rectangle 9"/>
          <p:cNvSpPr>
            <a:spLocks noGrp="1" noChangeArrowheads="1"/>
          </p:cNvSpPr>
          <p:nvPr>
            <p:ph type="sldNum" sz="quarter" idx="4"/>
          </p:nvPr>
        </p:nvSpPr>
        <p:spPr>
          <a:xfrm>
            <a:off x="6553200" y="6505254"/>
            <a:ext cx="1905000" cy="200346"/>
          </a:xfrm>
        </p:spPr>
        <p:txBody>
          <a:bodyPr/>
          <a:lstStyle>
            <a:lvl1pPr>
              <a:defRPr/>
            </a:lvl1pPr>
          </a:lstStyle>
          <a:p>
            <a:fld id="{4D2D4257-6C15-224C-8DC2-DCD1A34E52A9}" type="slidenum">
              <a:rPr lang="en-US" smtClean="0"/>
              <a:pPr/>
              <a:t>‹#›</a:t>
            </a:fld>
            <a:endParaRPr lang="en-US" dirty="0"/>
          </a:p>
        </p:txBody>
      </p:sp>
      <p:grpSp>
        <p:nvGrpSpPr>
          <p:cNvPr id="88076" name="Group 12"/>
          <p:cNvGrpSpPr>
            <a:grpSpLocks/>
          </p:cNvGrpSpPr>
          <p:nvPr/>
        </p:nvGrpSpPr>
        <p:grpSpPr bwMode="auto">
          <a:xfrm>
            <a:off x="0" y="914400"/>
            <a:ext cx="8686800" cy="2514600"/>
            <a:chOff x="0" y="576"/>
            <a:chExt cx="5472" cy="1584"/>
          </a:xfrm>
        </p:grpSpPr>
        <p:sp>
          <p:nvSpPr>
            <p:cNvPr id="88066" name="Oval 2"/>
            <p:cNvSpPr>
              <a:spLocks noChangeArrowheads="1"/>
            </p:cNvSpPr>
            <p:nvPr/>
          </p:nvSpPr>
          <p:spPr bwMode="auto">
            <a:xfrm>
              <a:off x="144" y="576"/>
              <a:ext cx="1584" cy="1584"/>
            </a:xfrm>
            <a:prstGeom prst="ellipse">
              <a:avLst/>
            </a:prstGeom>
            <a:noFill/>
            <a:ln w="12700">
              <a:solidFill>
                <a:schemeClr val="accent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a:solidFill>
                  <a:srgbClr val="292929"/>
                </a:solidFill>
                <a:latin typeface="Arial" charset="0"/>
                <a:ea typeface="ＭＳ Ｐゴシック" charset="0"/>
              </a:endParaRPr>
            </a:p>
          </p:txBody>
        </p:sp>
        <p:sp>
          <p:nvSpPr>
            <p:cNvPr id="88067" name="Rectangle 3"/>
            <p:cNvSpPr>
              <a:spLocks noChangeArrowheads="1"/>
            </p:cNvSpPr>
            <p:nvPr/>
          </p:nvSpPr>
          <p:spPr bwMode="hidden">
            <a:xfrm>
              <a:off x="0" y="1056"/>
              <a:ext cx="2976" cy="720"/>
            </a:xfrm>
            <a:prstGeom prst="rect">
              <a:avLst/>
            </a:prstGeom>
            <a:solidFill>
              <a:schemeClr val="accent2"/>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8068" name="Rectangle 4"/>
            <p:cNvSpPr>
              <a:spLocks noChangeArrowheads="1"/>
            </p:cNvSpPr>
            <p:nvPr/>
          </p:nvSpPr>
          <p:spPr bwMode="hidden">
            <a:xfrm>
              <a:off x="2496" y="1056"/>
              <a:ext cx="2976" cy="720"/>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grpSp>
      <p:sp>
        <p:nvSpPr>
          <p:cNvPr id="88069" name="Rectangle 5"/>
          <p:cNvSpPr>
            <a:spLocks noGrp="1" noChangeArrowheads="1"/>
          </p:cNvSpPr>
          <p:nvPr>
            <p:ph type="ctrTitle"/>
          </p:nvPr>
        </p:nvSpPr>
        <p:spPr>
          <a:xfrm>
            <a:off x="838200" y="1443038"/>
            <a:ext cx="7086600" cy="1600200"/>
          </a:xfrm>
        </p:spPr>
        <p:txBody>
          <a:bodyPr anchor="ctr"/>
          <a:lstStyle>
            <a:lvl1pPr>
              <a:defRPr/>
            </a:lvl1pPr>
          </a:lstStyle>
          <a:p>
            <a:pPr lvl="0"/>
            <a:r>
              <a:rPr lang="en-US" noProof="0" dirty="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8D8F17C3-15C2-DE46-A6A4-6FC2E4FFC645}" type="slidenum">
              <a:rPr lang="en-US"/>
              <a:pPr/>
              <a:t>‹#›</a:t>
            </a:fld>
            <a:endParaRPr lang="en-US"/>
          </a:p>
        </p:txBody>
      </p:sp>
    </p:spTree>
    <p:extLst>
      <p:ext uri="{BB962C8B-B14F-4D97-AF65-F5344CB8AC3E}">
        <p14:creationId xmlns:p14="http://schemas.microsoft.com/office/powerpoint/2010/main" val="2720872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1313" y="96838"/>
            <a:ext cx="1919287" cy="59991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31863" y="96838"/>
            <a:ext cx="5607050" cy="5999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18171EFE-CF74-014A-B355-1FE784D8A8B9}" type="slidenum">
              <a:rPr lang="en-US"/>
              <a:pPr/>
              <a:t>‹#›</a:t>
            </a:fld>
            <a:endParaRPr lang="en-US"/>
          </a:p>
        </p:txBody>
      </p:sp>
    </p:spTree>
    <p:extLst>
      <p:ext uri="{BB962C8B-B14F-4D97-AF65-F5344CB8AC3E}">
        <p14:creationId xmlns:p14="http://schemas.microsoft.com/office/powerpoint/2010/main" val="289280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F616CA18-62AE-B34C-A151-070DF961BCFA}" type="slidenum">
              <a:rPr lang="en-US"/>
              <a:pPr/>
              <a:t>‹#›</a:t>
            </a:fld>
            <a:endParaRPr lang="en-US"/>
          </a:p>
        </p:txBody>
      </p:sp>
    </p:spTree>
    <p:extLst>
      <p:ext uri="{BB962C8B-B14F-4D97-AF65-F5344CB8AC3E}">
        <p14:creationId xmlns:p14="http://schemas.microsoft.com/office/powerpoint/2010/main" val="170963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9064F1BF-07F9-B647-8658-AC5FA594FBAA}" type="slidenum">
              <a:rPr lang="en-US"/>
              <a:pPr/>
              <a:t>‹#›</a:t>
            </a:fld>
            <a:endParaRPr lang="en-US"/>
          </a:p>
        </p:txBody>
      </p:sp>
    </p:spTree>
    <p:extLst>
      <p:ext uri="{BB962C8B-B14F-4D97-AF65-F5344CB8AC3E}">
        <p14:creationId xmlns:p14="http://schemas.microsoft.com/office/powerpoint/2010/main" val="3552151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49325" y="1981200"/>
            <a:ext cx="3754438"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56163" y="1981200"/>
            <a:ext cx="3754437"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BA0F5024-359D-6B46-98D1-05D86B9A129A}" type="slidenum">
              <a:rPr lang="en-US"/>
              <a:pPr/>
              <a:t>‹#›</a:t>
            </a:fld>
            <a:endParaRPr lang="en-US"/>
          </a:p>
        </p:txBody>
      </p:sp>
    </p:spTree>
    <p:extLst>
      <p:ext uri="{BB962C8B-B14F-4D97-AF65-F5344CB8AC3E}">
        <p14:creationId xmlns:p14="http://schemas.microsoft.com/office/powerpoint/2010/main" val="3013379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r>
              <a:rPr lang="en-US"/>
              <a:t>© 2018 by George B. Adams III</a:t>
            </a:r>
          </a:p>
        </p:txBody>
      </p:sp>
      <p:sp>
        <p:nvSpPr>
          <p:cNvPr id="8" name="Footer Placeholder 7"/>
          <p:cNvSpPr>
            <a:spLocks noGrp="1"/>
          </p:cNvSpPr>
          <p:nvPr>
            <p:ph type="ftr" sz="quarter" idx="11"/>
          </p:nvPr>
        </p:nvSpPr>
        <p:spPr/>
        <p:txBody>
          <a:bodyPr/>
          <a:lstStyle>
            <a:lvl1pPr>
              <a:defRPr/>
            </a:lvl1pPr>
          </a:lstStyle>
          <a:p>
            <a:endParaRPr lang="en-US">
              <a:solidFill>
                <a:srgbClr val="292929"/>
              </a:solidFill>
            </a:endParaRPr>
          </a:p>
        </p:txBody>
      </p:sp>
      <p:sp>
        <p:nvSpPr>
          <p:cNvPr id="9" name="Slide Number Placeholder 8"/>
          <p:cNvSpPr>
            <a:spLocks noGrp="1"/>
          </p:cNvSpPr>
          <p:nvPr>
            <p:ph type="sldNum" sz="quarter" idx="12"/>
          </p:nvPr>
        </p:nvSpPr>
        <p:spPr/>
        <p:txBody>
          <a:bodyPr/>
          <a:lstStyle>
            <a:lvl1pPr>
              <a:defRPr/>
            </a:lvl1pPr>
          </a:lstStyle>
          <a:p>
            <a:fld id="{44AAC6A8-8C03-6943-85EF-B4FF116F3551}" type="slidenum">
              <a:rPr lang="en-US"/>
              <a:pPr/>
              <a:t>‹#›</a:t>
            </a:fld>
            <a:endParaRPr lang="en-US"/>
          </a:p>
        </p:txBody>
      </p:sp>
    </p:spTree>
    <p:extLst>
      <p:ext uri="{BB962C8B-B14F-4D97-AF65-F5344CB8AC3E}">
        <p14:creationId xmlns:p14="http://schemas.microsoft.com/office/powerpoint/2010/main" val="184333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r>
              <a:rPr lang="en-US"/>
              <a:t>© 2018 by George B. Adams III</a:t>
            </a:r>
          </a:p>
        </p:txBody>
      </p:sp>
      <p:sp>
        <p:nvSpPr>
          <p:cNvPr id="4" name="Footer Placeholder 3"/>
          <p:cNvSpPr>
            <a:spLocks noGrp="1"/>
          </p:cNvSpPr>
          <p:nvPr>
            <p:ph type="ftr" sz="quarter" idx="11"/>
          </p:nvPr>
        </p:nvSpPr>
        <p:spPr/>
        <p:txBody>
          <a:bodyPr/>
          <a:lstStyle>
            <a:lvl1pPr>
              <a:defRPr/>
            </a:lvl1pPr>
          </a:lstStyle>
          <a:p>
            <a:endParaRPr lang="en-US">
              <a:solidFill>
                <a:srgbClr val="292929"/>
              </a:solidFill>
            </a:endParaRPr>
          </a:p>
        </p:txBody>
      </p:sp>
      <p:sp>
        <p:nvSpPr>
          <p:cNvPr id="5" name="Slide Number Placeholder 4"/>
          <p:cNvSpPr>
            <a:spLocks noGrp="1"/>
          </p:cNvSpPr>
          <p:nvPr>
            <p:ph type="sldNum" sz="quarter" idx="12"/>
          </p:nvPr>
        </p:nvSpPr>
        <p:spPr/>
        <p:txBody>
          <a:bodyPr/>
          <a:lstStyle>
            <a:lvl1pPr>
              <a:defRPr/>
            </a:lvl1pPr>
          </a:lstStyle>
          <a:p>
            <a:fld id="{57EC3C6A-BBE0-B94A-B791-E44AA6B2DA5B}" type="slidenum">
              <a:rPr lang="en-US"/>
              <a:pPr/>
              <a:t>‹#›</a:t>
            </a:fld>
            <a:endParaRPr lang="en-US"/>
          </a:p>
        </p:txBody>
      </p:sp>
    </p:spTree>
    <p:extLst>
      <p:ext uri="{BB962C8B-B14F-4D97-AF65-F5344CB8AC3E}">
        <p14:creationId xmlns:p14="http://schemas.microsoft.com/office/powerpoint/2010/main" val="3407501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r>
              <a:rPr lang="en-US"/>
              <a:t>© 2018 by George B. Adams III</a:t>
            </a:r>
          </a:p>
        </p:txBody>
      </p:sp>
      <p:sp>
        <p:nvSpPr>
          <p:cNvPr id="3" name="Footer Placeholder 2"/>
          <p:cNvSpPr>
            <a:spLocks noGrp="1"/>
          </p:cNvSpPr>
          <p:nvPr>
            <p:ph type="ftr" sz="quarter" idx="11"/>
          </p:nvPr>
        </p:nvSpPr>
        <p:spPr/>
        <p:txBody>
          <a:bodyPr/>
          <a:lstStyle>
            <a:lvl1pPr>
              <a:defRPr/>
            </a:lvl1pPr>
          </a:lstStyle>
          <a:p>
            <a:endParaRPr lang="en-US">
              <a:solidFill>
                <a:srgbClr val="292929"/>
              </a:solidFill>
            </a:endParaRPr>
          </a:p>
        </p:txBody>
      </p:sp>
      <p:sp>
        <p:nvSpPr>
          <p:cNvPr id="4" name="Slide Number Placeholder 3"/>
          <p:cNvSpPr>
            <a:spLocks noGrp="1"/>
          </p:cNvSpPr>
          <p:nvPr>
            <p:ph type="sldNum" sz="quarter" idx="12"/>
          </p:nvPr>
        </p:nvSpPr>
        <p:spPr/>
        <p:txBody>
          <a:bodyPr/>
          <a:lstStyle>
            <a:lvl1pPr>
              <a:defRPr/>
            </a:lvl1pPr>
          </a:lstStyle>
          <a:p>
            <a:fld id="{01BC6648-A2D1-2B45-B1A1-07A4BC236D8A}" type="slidenum">
              <a:rPr lang="en-US"/>
              <a:pPr/>
              <a:t>‹#›</a:t>
            </a:fld>
            <a:endParaRPr lang="en-US"/>
          </a:p>
        </p:txBody>
      </p:sp>
    </p:spTree>
    <p:extLst>
      <p:ext uri="{BB962C8B-B14F-4D97-AF65-F5344CB8AC3E}">
        <p14:creationId xmlns:p14="http://schemas.microsoft.com/office/powerpoint/2010/main" val="2421537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C7FE9F4B-0DFF-E349-9FC8-2EF87F8443D2}" type="slidenum">
              <a:rPr lang="en-US"/>
              <a:pPr/>
              <a:t>‹#›</a:t>
            </a:fld>
            <a:endParaRPr lang="en-US"/>
          </a:p>
        </p:txBody>
      </p:sp>
    </p:spTree>
    <p:extLst>
      <p:ext uri="{BB962C8B-B14F-4D97-AF65-F5344CB8AC3E}">
        <p14:creationId xmlns:p14="http://schemas.microsoft.com/office/powerpoint/2010/main" val="189814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331A1627-C93F-144E-9BE4-AD3FCD384D73}" type="slidenum">
              <a:rPr lang="en-US"/>
              <a:pPr/>
              <a:t>‹#›</a:t>
            </a:fld>
            <a:endParaRPr lang="en-US"/>
          </a:p>
        </p:txBody>
      </p:sp>
    </p:spTree>
    <p:extLst>
      <p:ext uri="{BB962C8B-B14F-4D97-AF65-F5344CB8AC3E}">
        <p14:creationId xmlns:p14="http://schemas.microsoft.com/office/powerpoint/2010/main" val="515755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ChangeArrowheads="1"/>
          </p:cNvSpPr>
          <p:nvPr/>
        </p:nvSpPr>
        <p:spPr bwMode="auto">
          <a:xfrm>
            <a:off x="0" y="961470"/>
            <a:ext cx="2133600" cy="101600"/>
          </a:xfrm>
          <a:prstGeom prst="rect">
            <a:avLst/>
          </a:prstGeom>
          <a:solidFill>
            <a:schemeClr val="accent2"/>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3" name="Rectangle 3"/>
          <p:cNvSpPr>
            <a:spLocks noChangeArrowheads="1"/>
          </p:cNvSpPr>
          <p:nvPr/>
        </p:nvSpPr>
        <p:spPr bwMode="auto">
          <a:xfrm>
            <a:off x="1447794" y="962950"/>
            <a:ext cx="7239000" cy="101600"/>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4" name="Rectangle 4"/>
          <p:cNvSpPr>
            <a:spLocks noGrp="1" noChangeArrowheads="1"/>
          </p:cNvSpPr>
          <p:nvPr>
            <p:ph type="title"/>
          </p:nvPr>
        </p:nvSpPr>
        <p:spPr bwMode="auto">
          <a:xfrm>
            <a:off x="486830" y="96839"/>
            <a:ext cx="8240861" cy="745196"/>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87045" name="Rectangle 5"/>
          <p:cNvSpPr>
            <a:spLocks noGrp="1" noChangeArrowheads="1"/>
          </p:cNvSpPr>
          <p:nvPr>
            <p:ph type="body" idx="1"/>
          </p:nvPr>
        </p:nvSpPr>
        <p:spPr bwMode="auto">
          <a:xfrm>
            <a:off x="486830" y="1171186"/>
            <a:ext cx="8247965" cy="4924814"/>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7046" name="Rectangle 6"/>
          <p:cNvSpPr>
            <a:spLocks noGrp="1" noChangeArrowheads="1"/>
          </p:cNvSpPr>
          <p:nvPr>
            <p:ph type="dt" sz="half" idx="2"/>
          </p:nvPr>
        </p:nvSpPr>
        <p:spPr bwMode="auto">
          <a:xfrm>
            <a:off x="487570" y="6505254"/>
            <a:ext cx="1986676" cy="193316"/>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solidFill>
                  <a:srgbClr val="664D00"/>
                </a:solidFill>
              </a:defRPr>
            </a:lvl1pPr>
          </a:lstStyle>
          <a:p>
            <a:pPr defTabSz="914400" fontAlgn="base">
              <a:spcBef>
                <a:spcPct val="0"/>
              </a:spcBef>
              <a:spcAft>
                <a:spcPct val="0"/>
              </a:spcAft>
            </a:pPr>
            <a:r>
              <a:rPr lang="en-US">
                <a:latin typeface="Arial" charset="0"/>
                <a:ea typeface="ＭＳ Ｐゴシック" charset="0"/>
              </a:rPr>
              <a:t>© 2018 by George B. Adams III</a:t>
            </a:r>
            <a:endParaRPr lang="en-US" dirty="0">
              <a:latin typeface="Arial" charset="0"/>
              <a:ea typeface="ＭＳ Ｐゴシック" charset="0"/>
            </a:endParaRPr>
          </a:p>
        </p:txBody>
      </p:sp>
      <p:sp>
        <p:nvSpPr>
          <p:cNvPr id="87047" name="Rectangle 7"/>
          <p:cNvSpPr>
            <a:spLocks noGrp="1" noChangeArrowheads="1"/>
          </p:cNvSpPr>
          <p:nvPr>
            <p:ph type="ftr" sz="quarter" idx="3"/>
          </p:nvPr>
        </p:nvSpPr>
        <p:spPr bwMode="auto">
          <a:xfrm>
            <a:off x="3352800" y="6248400"/>
            <a:ext cx="28956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pPr defTabSz="914400" fontAlgn="base">
              <a:spcBef>
                <a:spcPct val="0"/>
              </a:spcBef>
              <a:spcAft>
                <a:spcPct val="0"/>
              </a:spcAft>
            </a:pPr>
            <a:endParaRPr lang="en-US" dirty="0">
              <a:solidFill>
                <a:srgbClr val="292929"/>
              </a:solidFill>
              <a:latin typeface="Arial" charset="0"/>
              <a:ea typeface="ＭＳ Ｐゴシック" charset="0"/>
            </a:endParaRPr>
          </a:p>
        </p:txBody>
      </p:sp>
      <p:sp>
        <p:nvSpPr>
          <p:cNvPr id="87048" name="Rectangle 8"/>
          <p:cNvSpPr>
            <a:spLocks noGrp="1" noChangeArrowheads="1"/>
          </p:cNvSpPr>
          <p:nvPr>
            <p:ph type="sldNum" sz="quarter" idx="4"/>
          </p:nvPr>
        </p:nvSpPr>
        <p:spPr bwMode="auto">
          <a:xfrm>
            <a:off x="6825522" y="6505254"/>
            <a:ext cx="1905000" cy="193316"/>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solidFill>
                  <a:srgbClr val="664D00"/>
                </a:solidFill>
              </a:defRPr>
            </a:lvl1pPr>
          </a:lstStyle>
          <a:p>
            <a:pPr defTabSz="914400" fontAlgn="base">
              <a:spcBef>
                <a:spcPct val="0"/>
              </a:spcBef>
              <a:spcAft>
                <a:spcPct val="0"/>
              </a:spcAft>
            </a:pPr>
            <a:fld id="{4D326016-910B-5547-A662-1BDDCCEB8203}" type="slidenum">
              <a:rPr lang="en-US" smtClean="0">
                <a:latin typeface="Arial" charset="0"/>
                <a:ea typeface="ＭＳ Ｐゴシック" charset="0"/>
              </a:rPr>
              <a:pPr defTabSz="914400" fontAlgn="base">
                <a:spcBef>
                  <a:spcPct val="0"/>
                </a:spcBef>
                <a:spcAft>
                  <a:spcPct val="0"/>
                </a:spcAft>
              </a:pPr>
              <a:t>‹#›</a:t>
            </a:fld>
            <a:endParaRPr lang="en-US" dirty="0">
              <a:latin typeface="Arial" charset="0"/>
              <a:ea typeface="ＭＳ Ｐゴシック"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fontAlgn="base" hangingPunct="1">
        <a:spcBef>
          <a:spcPct val="0"/>
        </a:spcBef>
        <a:spcAft>
          <a:spcPct val="0"/>
        </a:spcAft>
        <a:defRPr sz="4000">
          <a:solidFill>
            <a:schemeClr val="tx1"/>
          </a:solidFill>
          <a:latin typeface="+mj-lt"/>
          <a:ea typeface="+mj-ea"/>
          <a:cs typeface="+mj-cs"/>
        </a:defRPr>
      </a:lvl1pPr>
      <a:lvl2pPr algn="l" rtl="0" eaLnBrk="1" fontAlgn="base" hangingPunct="1">
        <a:spcBef>
          <a:spcPct val="0"/>
        </a:spcBef>
        <a:spcAft>
          <a:spcPct val="0"/>
        </a:spcAft>
        <a:defRPr sz="4000">
          <a:solidFill>
            <a:schemeClr val="tx2"/>
          </a:solidFill>
          <a:latin typeface="Arial" charset="0"/>
          <a:ea typeface="ＭＳ Ｐゴシック" charset="0"/>
        </a:defRPr>
      </a:lvl2pPr>
      <a:lvl3pPr algn="l" rtl="0" eaLnBrk="1" fontAlgn="base" hangingPunct="1">
        <a:spcBef>
          <a:spcPct val="0"/>
        </a:spcBef>
        <a:spcAft>
          <a:spcPct val="0"/>
        </a:spcAft>
        <a:defRPr sz="4000">
          <a:solidFill>
            <a:schemeClr val="tx2"/>
          </a:solidFill>
          <a:latin typeface="Arial" charset="0"/>
          <a:ea typeface="ＭＳ Ｐゴシック" charset="0"/>
        </a:defRPr>
      </a:lvl3pPr>
      <a:lvl4pPr algn="l" rtl="0" eaLnBrk="1" fontAlgn="base" hangingPunct="1">
        <a:spcBef>
          <a:spcPct val="0"/>
        </a:spcBef>
        <a:spcAft>
          <a:spcPct val="0"/>
        </a:spcAft>
        <a:defRPr sz="4000">
          <a:solidFill>
            <a:schemeClr val="tx2"/>
          </a:solidFill>
          <a:latin typeface="Arial" charset="0"/>
          <a:ea typeface="ＭＳ Ｐゴシック" charset="0"/>
        </a:defRPr>
      </a:lvl4pPr>
      <a:lvl5pPr algn="l" rtl="0" eaLnBrk="1" fontAlgn="base" hangingPunct="1">
        <a:spcBef>
          <a:spcPct val="0"/>
        </a:spcBef>
        <a:spcAft>
          <a:spcPct val="0"/>
        </a:spcAft>
        <a:defRPr sz="4000">
          <a:solidFill>
            <a:schemeClr val="tx2"/>
          </a:solidFill>
          <a:latin typeface="Arial" charset="0"/>
          <a:ea typeface="ＭＳ Ｐゴシック" charset="0"/>
        </a:defRPr>
      </a:lvl5pPr>
      <a:lvl6pPr marL="457200" algn="l" rtl="0" eaLnBrk="1" fontAlgn="base" hangingPunct="1">
        <a:spcBef>
          <a:spcPct val="0"/>
        </a:spcBef>
        <a:spcAft>
          <a:spcPct val="0"/>
        </a:spcAft>
        <a:defRPr sz="4000">
          <a:solidFill>
            <a:schemeClr val="tx2"/>
          </a:solidFill>
          <a:latin typeface="Arial" charset="0"/>
          <a:ea typeface="ＭＳ Ｐゴシック" charset="0"/>
        </a:defRPr>
      </a:lvl6pPr>
      <a:lvl7pPr marL="914400" algn="l" rtl="0" eaLnBrk="1" fontAlgn="base" hangingPunct="1">
        <a:spcBef>
          <a:spcPct val="0"/>
        </a:spcBef>
        <a:spcAft>
          <a:spcPct val="0"/>
        </a:spcAft>
        <a:defRPr sz="4000">
          <a:solidFill>
            <a:schemeClr val="tx2"/>
          </a:solidFill>
          <a:latin typeface="Arial" charset="0"/>
          <a:ea typeface="ＭＳ Ｐゴシック" charset="0"/>
        </a:defRPr>
      </a:lvl7pPr>
      <a:lvl8pPr marL="1371600" algn="l" rtl="0" eaLnBrk="1" fontAlgn="base" hangingPunct="1">
        <a:spcBef>
          <a:spcPct val="0"/>
        </a:spcBef>
        <a:spcAft>
          <a:spcPct val="0"/>
        </a:spcAft>
        <a:defRPr sz="4000">
          <a:solidFill>
            <a:schemeClr val="tx2"/>
          </a:solidFill>
          <a:latin typeface="Arial" charset="0"/>
          <a:ea typeface="ＭＳ Ｐゴシック" charset="0"/>
        </a:defRPr>
      </a:lvl8pPr>
      <a:lvl9pPr marL="1828800" algn="l" rtl="0" eaLnBrk="1" fontAlgn="base" hangingPunct="1">
        <a:spcBef>
          <a:spcPct val="0"/>
        </a:spcBef>
        <a:spcAft>
          <a:spcPct val="0"/>
        </a:spcAft>
        <a:defRPr sz="4000">
          <a:solidFill>
            <a:schemeClr val="tx2"/>
          </a:solidFill>
          <a:latin typeface="Arial" charset="0"/>
          <a:ea typeface="ＭＳ Ｐゴシック" charset="0"/>
        </a:defRPr>
      </a:lvl9pPr>
    </p:titleStyle>
    <p:body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commons.wikimedia.org/wiki/File:Teletype_with_papertape_punch_and_reader.jp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6D6FF"/>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215</a:t>
            </a:fld>
            <a:endParaRPr lang="en-US"/>
          </a:p>
        </p:txBody>
      </p:sp>
      <p:sp>
        <p:nvSpPr>
          <p:cNvPr id="6" name="TextBox 5"/>
          <p:cNvSpPr txBox="1"/>
          <p:nvPr/>
        </p:nvSpPr>
        <p:spPr>
          <a:xfrm>
            <a:off x="1155700" y="1519681"/>
            <a:ext cx="6272143" cy="4708981"/>
          </a:xfrm>
          <a:prstGeom prst="rect">
            <a:avLst/>
          </a:prstGeom>
          <a:noFill/>
        </p:spPr>
        <p:txBody>
          <a:bodyPr wrap="square" rtlCol="0">
            <a:spAutoFit/>
          </a:bodyPr>
          <a:lstStyle/>
          <a:p>
            <a:pPr algn="ctr"/>
            <a:r>
              <a:rPr lang="en-US" sz="6000" dirty="0"/>
              <a:t>What are the widely used data representation formats and their histories?</a:t>
            </a:r>
          </a:p>
        </p:txBody>
      </p:sp>
    </p:spTree>
    <p:extLst>
      <p:ext uri="{BB962C8B-B14F-4D97-AF65-F5344CB8AC3E}">
        <p14:creationId xmlns:p14="http://schemas.microsoft.com/office/powerpoint/2010/main" val="1111013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Unsigned integer</a:t>
            </a:r>
          </a:p>
        </p:txBody>
      </p:sp>
      <p:sp>
        <p:nvSpPr>
          <p:cNvPr id="3" name="Content Placeholder 2"/>
          <p:cNvSpPr>
            <a:spLocks noGrp="1"/>
          </p:cNvSpPr>
          <p:nvPr>
            <p:ph idx="1"/>
          </p:nvPr>
        </p:nvSpPr>
        <p:spPr/>
        <p:txBody>
          <a:bodyPr/>
          <a:lstStyle/>
          <a:p>
            <a:r>
              <a:rPr lang="en-US" dirty="0"/>
              <a:t>Straightforward use of binary weighted positional notation</a:t>
            </a:r>
          </a:p>
          <a:p>
            <a:r>
              <a:rPr lang="en-US" dirty="0"/>
              <a:t>No sign, so only non-negative integers</a:t>
            </a:r>
          </a:p>
          <a:p>
            <a:r>
              <a:rPr lang="en-US" dirty="0"/>
              <a:t>n bits can represent integers 0 through 2</a:t>
            </a:r>
            <a:r>
              <a:rPr lang="en-US" baseline="30000" dirty="0"/>
              <a:t>n</a:t>
            </a:r>
            <a:r>
              <a:rPr lang="en-US" dirty="0"/>
              <a:t>-1</a:t>
            </a:r>
          </a:p>
          <a:p>
            <a:r>
              <a:rPr lang="en-US" dirty="0"/>
              <a:t>Uses of unsigned integer representation</a:t>
            </a:r>
          </a:p>
          <a:p>
            <a:pPr lvl="1"/>
            <a:r>
              <a:rPr lang="en-US" dirty="0">
                <a:solidFill>
                  <a:srgbClr val="0070C0"/>
                </a:solidFill>
              </a:rPr>
              <a:t>Encode the value of an address used by a decoder to point</a:t>
            </a:r>
          </a:p>
          <a:p>
            <a:pPr lvl="1"/>
            <a:r>
              <a:rPr lang="en-US" dirty="0">
                <a:solidFill>
                  <a:srgbClr val="0070C0"/>
                </a:solidFill>
              </a:rPr>
              <a:t>Operands involved in pointer arithmetic</a:t>
            </a:r>
          </a:p>
          <a:p>
            <a:r>
              <a:rPr lang="en-US" dirty="0"/>
              <a:t>Essential for a processor to have unsigned add/subtract instructions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224</a:t>
            </a:fld>
            <a:endParaRPr lang="en-US"/>
          </a:p>
        </p:txBody>
      </p:sp>
    </p:spTree>
    <p:extLst>
      <p:ext uri="{BB962C8B-B14F-4D97-AF65-F5344CB8AC3E}">
        <p14:creationId xmlns:p14="http://schemas.microsoft.com/office/powerpoint/2010/main" val="18760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 magnitude integers</a:t>
            </a:r>
          </a:p>
        </p:txBody>
      </p:sp>
      <p:sp>
        <p:nvSpPr>
          <p:cNvPr id="3" name="Content Placeholder 2"/>
          <p:cNvSpPr>
            <a:spLocks noGrp="1"/>
          </p:cNvSpPr>
          <p:nvPr>
            <p:ph idx="1"/>
          </p:nvPr>
        </p:nvSpPr>
        <p:spPr/>
        <p:txBody>
          <a:bodyPr/>
          <a:lstStyle/>
          <a:p>
            <a:r>
              <a:rPr lang="en-US" dirty="0"/>
              <a:t>Leftmost bit represents sign: 0=+ and 1=–</a:t>
            </a:r>
          </a:p>
          <a:p>
            <a:r>
              <a:rPr lang="en-US" dirty="0"/>
              <a:t>Remaining bits represent magnitude of the integer using the weighted positional system</a:t>
            </a:r>
          </a:p>
          <a:p>
            <a:r>
              <a:rPr lang="en-US" dirty="0">
                <a:solidFill>
                  <a:srgbClr val="0070C0"/>
                </a:solidFill>
              </a:rPr>
              <a:t>Quirk:</a:t>
            </a:r>
            <a:r>
              <a:rPr lang="en-US" dirty="0"/>
              <a:t>  has +zero and –zero representations</a:t>
            </a:r>
          </a:p>
          <a:p>
            <a:pPr lvl="1"/>
            <a:r>
              <a:rPr lang="en-US" dirty="0"/>
              <a:t>For 8-bit representation, quirk looks like</a:t>
            </a:r>
            <a:br>
              <a:rPr lang="en-US" dirty="0"/>
            </a:br>
            <a:r>
              <a:rPr lang="en-US" dirty="0"/>
              <a:t>		00000000 = +0</a:t>
            </a:r>
            <a:br>
              <a:rPr lang="en-US" dirty="0"/>
            </a:br>
            <a:r>
              <a:rPr lang="en-US" dirty="0"/>
              <a:t>		10000000 = -0</a:t>
            </a:r>
            <a:br>
              <a:rPr lang="en-US" dirty="0"/>
            </a:br>
            <a:r>
              <a:rPr lang="en-US" dirty="0"/>
              <a:t>		^</a:t>
            </a:r>
            <a:br>
              <a:rPr lang="en-US" dirty="0"/>
            </a:br>
            <a:r>
              <a:rPr lang="en-US" dirty="0"/>
              <a:t>		sign bit</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225</a:t>
            </a:fld>
            <a:endParaRPr lang="en-US"/>
          </a:p>
        </p:txBody>
      </p:sp>
    </p:spTree>
    <p:extLst>
      <p:ext uri="{BB962C8B-B14F-4D97-AF65-F5344CB8AC3E}">
        <p14:creationId xmlns:p14="http://schemas.microsoft.com/office/powerpoint/2010/main" val="752253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How does a designer choose a number representation?</a:t>
            </a:r>
          </a:p>
        </p:txBody>
      </p:sp>
      <p:sp>
        <p:nvSpPr>
          <p:cNvPr id="3" name="Content Placeholder 2"/>
          <p:cNvSpPr>
            <a:spLocks noGrp="1"/>
          </p:cNvSpPr>
          <p:nvPr>
            <p:ph idx="1"/>
          </p:nvPr>
        </p:nvSpPr>
        <p:spPr>
          <a:xfrm>
            <a:off x="457200" y="1024478"/>
            <a:ext cx="8368748" cy="5480776"/>
          </a:xfrm>
        </p:spPr>
        <p:txBody>
          <a:bodyPr>
            <a:noAutofit/>
          </a:bodyPr>
          <a:lstStyle/>
          <a:p>
            <a:r>
              <a:rPr lang="en-US" sz="2000" dirty="0"/>
              <a:t>Answer:  Asks how well number system supports desired computations, i.e., How well does it meet my design criteria?</a:t>
            </a:r>
          </a:p>
          <a:p>
            <a:r>
              <a:rPr lang="en-US" sz="2000" dirty="0"/>
              <a:t>Example:</a:t>
            </a:r>
            <a:br>
              <a:rPr lang="en-US" sz="2000" dirty="0"/>
            </a:br>
            <a:r>
              <a:rPr lang="en-US" sz="2000" dirty="0">
                <a:solidFill>
                  <a:srgbClr val="0070C0"/>
                </a:solidFill>
              </a:rPr>
              <a:t>What mathematical operations does sign magnitude make quick &amp; cheap?</a:t>
            </a:r>
          </a:p>
          <a:p>
            <a:pPr lvl="1"/>
            <a:r>
              <a:rPr lang="en-US" sz="2000" dirty="0">
                <a:solidFill>
                  <a:srgbClr val="00B050"/>
                </a:solidFill>
              </a:rPr>
              <a:t>Negation</a:t>
            </a:r>
            <a:r>
              <a:rPr lang="en-US" sz="2000" dirty="0"/>
              <a:t>  [ invert sign bit, magnitude unchanged:  uses 1 NOT gate]</a:t>
            </a:r>
          </a:p>
          <a:p>
            <a:pPr lvl="1"/>
            <a:r>
              <a:rPr lang="en-US" sz="2000" dirty="0">
                <a:solidFill>
                  <a:srgbClr val="00B050"/>
                </a:solidFill>
              </a:rPr>
              <a:t>|X|</a:t>
            </a:r>
            <a:r>
              <a:rPr lang="en-US" sz="2000" dirty="0"/>
              <a:t>	  [ reset sign bit of number to 0 to get absolute value]</a:t>
            </a:r>
          </a:p>
          <a:p>
            <a:pPr lvl="1"/>
            <a:r>
              <a:rPr lang="en-US" sz="2000" dirty="0">
                <a:solidFill>
                  <a:srgbClr val="00B050"/>
                </a:solidFill>
              </a:rPr>
              <a:t>Convert to representation using larger number of bits</a:t>
            </a:r>
            <a:r>
              <a:rPr lang="en-US" sz="2000" dirty="0"/>
              <a:t>, e.g. 32 to 64	[ insert needed number of zeros between magnitude and sign]</a:t>
            </a:r>
          </a:p>
          <a:p>
            <a:r>
              <a:rPr lang="en-US" sz="2000" dirty="0">
                <a:solidFill>
                  <a:srgbClr val="0070C0"/>
                </a:solidFill>
              </a:rPr>
              <a:t>What mathematical operations are not quick &amp; cheap for sign magnitude?</a:t>
            </a:r>
          </a:p>
          <a:p>
            <a:pPr marL="914400" lvl="1" indent="-457200">
              <a:buFont typeface="+mj-lt"/>
              <a:buAutoNum type="arabicParenR"/>
            </a:pPr>
            <a:r>
              <a:rPr lang="en-US" sz="2000" dirty="0">
                <a:solidFill>
                  <a:srgbClr val="FF0000"/>
                </a:solidFill>
              </a:rPr>
              <a:t>Comparison of two numbers for &lt;, &gt;, =</a:t>
            </a:r>
            <a:br>
              <a:rPr lang="en-US" sz="2000" dirty="0">
                <a:solidFill>
                  <a:srgbClr val="FF0000"/>
                </a:solidFill>
              </a:rPr>
            </a:br>
            <a:r>
              <a:rPr lang="en-US" sz="2000" dirty="0"/>
              <a:t>Because there are two zeros, hardware must handle the special cases of -0 = +0 so a negative number is not simply less than a positive number; truth table requires a more complex circuit</a:t>
            </a:r>
          </a:p>
          <a:p>
            <a:pPr marL="914400" lvl="1" indent="-457200">
              <a:buFont typeface="+mj-lt"/>
              <a:buAutoNum type="arabicParenR"/>
            </a:pPr>
            <a:r>
              <a:rPr lang="en-US" sz="2000" dirty="0">
                <a:solidFill>
                  <a:srgbClr val="FF0000"/>
                </a:solidFill>
              </a:rPr>
              <a:t>Addition and Subtraction </a:t>
            </a:r>
            <a:r>
              <a:rPr lang="en-US" sz="2000" dirty="0"/>
              <a:t>[add/sub computation is not enough:  operand magnitudes must be compared to compute sign of result]</a:t>
            </a:r>
          </a:p>
          <a:p>
            <a:r>
              <a:rPr lang="en-US" sz="2400" b="1" dirty="0">
                <a:solidFill>
                  <a:srgbClr val="7030A0"/>
                </a:solidFill>
              </a:rPr>
              <a:t>So, would you choose sign magnitude?</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226</a:t>
            </a:fld>
            <a:endParaRPr lang="en-US"/>
          </a:p>
        </p:txBody>
      </p:sp>
    </p:spTree>
    <p:extLst>
      <p:ext uri="{BB962C8B-B14F-4D97-AF65-F5344CB8AC3E}">
        <p14:creationId xmlns:p14="http://schemas.microsoft.com/office/powerpoint/2010/main" val="89568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One’s complement integers</a:t>
            </a:r>
          </a:p>
        </p:txBody>
      </p:sp>
      <p:sp>
        <p:nvSpPr>
          <p:cNvPr id="3" name="Content Placeholder 2"/>
          <p:cNvSpPr>
            <a:spLocks noGrp="1"/>
          </p:cNvSpPr>
          <p:nvPr>
            <p:ph idx="1"/>
          </p:nvPr>
        </p:nvSpPr>
        <p:spPr/>
        <p:txBody>
          <a:bodyPr/>
          <a:lstStyle/>
          <a:p>
            <a:r>
              <a:rPr lang="en-US" dirty="0"/>
              <a:t>Positive integers use weighted positional</a:t>
            </a:r>
          </a:p>
          <a:p>
            <a:r>
              <a:rPr lang="en-US" dirty="0"/>
              <a:t>Negative integers formed by inverting all bits of corresponding positive value (fast, cheap)</a:t>
            </a:r>
          </a:p>
          <a:p>
            <a:r>
              <a:rPr lang="en-US" dirty="0"/>
              <a:t>Example in 4 bits</a:t>
            </a:r>
          </a:p>
          <a:p>
            <a:pPr lvl="1"/>
            <a:r>
              <a:rPr lang="en-US" dirty="0"/>
              <a:t>0010 represents +2</a:t>
            </a:r>
          </a:p>
          <a:p>
            <a:pPr lvl="1"/>
            <a:r>
              <a:rPr lang="en-US" dirty="0"/>
              <a:t>1101 represents -2; leftmost bit usable as sign</a:t>
            </a:r>
          </a:p>
          <a:p>
            <a:r>
              <a:rPr lang="en-US" dirty="0"/>
              <a:t>Quirk:  0000 and 1111 represent +0 and -0</a:t>
            </a:r>
          </a:p>
          <a:p>
            <a:r>
              <a:rPr lang="en-US" dirty="0"/>
              <a:t>Checksum for internet packet headers in IPv4 is encoded using 1’s complement</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227</a:t>
            </a:fld>
            <a:endParaRPr lang="en-US"/>
          </a:p>
        </p:txBody>
      </p:sp>
    </p:spTree>
    <p:extLst>
      <p:ext uri="{BB962C8B-B14F-4D97-AF65-F5344CB8AC3E}">
        <p14:creationId xmlns:p14="http://schemas.microsoft.com/office/powerpoint/2010/main" val="213667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3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0"/>
            <a:ext cx="8875059" cy="6858000"/>
          </a:xfrm>
          <a:prstGeom prst="rect">
            <a:avLst/>
          </a:prstGeom>
        </p:spPr>
      </p:pic>
      <p:sp>
        <p:nvSpPr>
          <p:cNvPr id="3" name="TextBox 2"/>
          <p:cNvSpPr txBox="1"/>
          <p:nvPr/>
        </p:nvSpPr>
        <p:spPr>
          <a:xfrm>
            <a:off x="3606796" y="5815364"/>
            <a:ext cx="3053284" cy="646331"/>
          </a:xfrm>
          <a:prstGeom prst="rect">
            <a:avLst/>
          </a:prstGeom>
          <a:noFill/>
        </p:spPr>
        <p:txBody>
          <a:bodyPr wrap="square" rtlCol="0">
            <a:spAutoFit/>
          </a:bodyPr>
          <a:lstStyle/>
          <a:p>
            <a:pPr algn="ctr"/>
            <a:r>
              <a:rPr lang="en-US"/>
              <a:t>(Interpretation written in </a:t>
            </a:r>
            <a:r>
              <a:rPr lang="en-US" dirty="0"/>
              <a:t>sign magnitude decimal notation)</a:t>
            </a:r>
          </a:p>
        </p:txBody>
      </p:sp>
      <p:sp>
        <p:nvSpPr>
          <p:cNvPr id="4" name="TextBox 3"/>
          <p:cNvSpPr txBox="1"/>
          <p:nvPr/>
        </p:nvSpPr>
        <p:spPr>
          <a:xfrm>
            <a:off x="4640905" y="5606627"/>
            <a:ext cx="1015663" cy="310341"/>
          </a:xfrm>
          <a:prstGeom prst="rect">
            <a:avLst/>
          </a:prstGeom>
          <a:noFill/>
        </p:spPr>
        <p:txBody>
          <a:bodyPr vert="vert" wrap="none" rtlCol="0">
            <a:spAutoFit/>
          </a:bodyPr>
          <a:lstStyle/>
          <a:p>
            <a:r>
              <a:rPr lang="en-US" sz="5400" dirty="0"/>
              <a:t>}</a:t>
            </a:r>
            <a:endParaRPr lang="en-US" dirty="0"/>
          </a:p>
        </p:txBody>
      </p:sp>
      <p:sp>
        <p:nvSpPr>
          <p:cNvPr id="6" name="TextBox 5"/>
          <p:cNvSpPr txBox="1"/>
          <p:nvPr/>
        </p:nvSpPr>
        <p:spPr>
          <a:xfrm>
            <a:off x="4805717" y="1787508"/>
            <a:ext cx="300082" cy="369332"/>
          </a:xfrm>
          <a:prstGeom prst="rect">
            <a:avLst/>
          </a:prstGeom>
          <a:noFill/>
        </p:spPr>
        <p:txBody>
          <a:bodyPr wrap="none" rtlCol="0">
            <a:spAutoFit/>
          </a:bodyPr>
          <a:lstStyle/>
          <a:p>
            <a:r>
              <a:rPr lang="en-US" b="1" dirty="0">
                <a:solidFill>
                  <a:srgbClr val="FF6600"/>
                </a:solidFill>
              </a:rPr>
              <a:t>–</a:t>
            </a:r>
          </a:p>
        </p:txBody>
      </p:sp>
      <p:sp>
        <p:nvSpPr>
          <p:cNvPr id="5" name="Date Placeholder 4"/>
          <p:cNvSpPr>
            <a:spLocks noGrp="1"/>
          </p:cNvSpPr>
          <p:nvPr>
            <p:ph type="dt" sz="half" idx="10"/>
          </p:nvPr>
        </p:nvSpPr>
        <p:spPr/>
        <p:txBody>
          <a:bodyPr/>
          <a:lstStyle/>
          <a:p>
            <a:r>
              <a:rPr lang="en-US"/>
              <a:t>© 2018 by George B. Adams III</a:t>
            </a:r>
          </a:p>
        </p:txBody>
      </p:sp>
      <p:sp>
        <p:nvSpPr>
          <p:cNvPr id="7" name="Slide Number Placeholder 6"/>
          <p:cNvSpPr>
            <a:spLocks noGrp="1"/>
          </p:cNvSpPr>
          <p:nvPr>
            <p:ph type="sldNum" sz="quarter" idx="12"/>
          </p:nvPr>
        </p:nvSpPr>
        <p:spPr/>
        <p:txBody>
          <a:bodyPr/>
          <a:lstStyle/>
          <a:p>
            <a:fld id="{01BC6648-A2D1-2B45-B1A1-07A4BC236D8A}" type="slidenum">
              <a:rPr lang="en-US" smtClean="0"/>
              <a:pPr/>
              <a:t>228</a:t>
            </a:fld>
            <a:endParaRPr lang="en-US"/>
          </a:p>
        </p:txBody>
      </p:sp>
    </p:spTree>
    <p:extLst>
      <p:ext uri="{BB962C8B-B14F-4D97-AF65-F5344CB8AC3E}">
        <p14:creationId xmlns:p14="http://schemas.microsoft.com/office/powerpoint/2010/main" val="943533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1’s complement</a:t>
            </a:r>
          </a:p>
        </p:txBody>
      </p:sp>
      <p:sp>
        <p:nvSpPr>
          <p:cNvPr id="3" name="Content Placeholder 2"/>
          <p:cNvSpPr>
            <a:spLocks noGrp="1"/>
          </p:cNvSpPr>
          <p:nvPr>
            <p:ph idx="1"/>
          </p:nvPr>
        </p:nvSpPr>
        <p:spPr/>
        <p:txBody>
          <a:bodyPr/>
          <a:lstStyle/>
          <a:p>
            <a:r>
              <a:rPr lang="en-US" sz="2900" dirty="0"/>
              <a:t>What mathematical operations are fast &amp; cheap?</a:t>
            </a:r>
          </a:p>
          <a:p>
            <a:pPr lvl="1"/>
            <a:r>
              <a:rPr lang="en-US" dirty="0"/>
              <a:t>Negation (for converting X–Y to X + -Y so can perform subtraction with an adder circuit)</a:t>
            </a:r>
          </a:p>
          <a:p>
            <a:pPr lvl="1"/>
            <a:r>
              <a:rPr lang="en-US" dirty="0"/>
              <a:t>Conversion to/from sign magnitude</a:t>
            </a:r>
          </a:p>
          <a:p>
            <a:pPr lvl="1"/>
            <a:r>
              <a:rPr lang="en-US" dirty="0"/>
              <a:t>Addition and subtraction </a:t>
            </a:r>
            <a:r>
              <a:rPr lang="en-US" i="1" dirty="0">
                <a:solidFill>
                  <a:srgbClr val="00B050"/>
                </a:solidFill>
              </a:rPr>
              <a:t>automatically generate the correct sign (nice)</a:t>
            </a:r>
            <a:r>
              <a:rPr lang="en-US" dirty="0"/>
              <a:t>, but</a:t>
            </a:r>
            <a:br>
              <a:rPr lang="en-US" dirty="0"/>
            </a:br>
            <a:endParaRPr lang="en-US" dirty="0"/>
          </a:p>
          <a:p>
            <a:pPr lvl="1"/>
            <a:r>
              <a:rPr lang="en-US" dirty="0">
                <a:solidFill>
                  <a:srgbClr val="0432FF"/>
                </a:solidFill>
              </a:rPr>
              <a:t>There is an issue with the output bits from the full adders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229</a:t>
            </a:fld>
            <a:endParaRPr lang="en-US"/>
          </a:p>
        </p:txBody>
      </p:sp>
    </p:spTree>
    <p:extLst>
      <p:ext uri="{BB962C8B-B14F-4D97-AF65-F5344CB8AC3E}">
        <p14:creationId xmlns:p14="http://schemas.microsoft.com/office/powerpoint/2010/main" val="611947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addition in 1’s comp</a:t>
            </a:r>
          </a:p>
        </p:txBody>
      </p:sp>
      <p:sp>
        <p:nvSpPr>
          <p:cNvPr id="4" name="Content Placeholder 3"/>
          <p:cNvSpPr>
            <a:spLocks noGrp="1"/>
          </p:cNvSpPr>
          <p:nvPr>
            <p:ph sz="half" idx="1"/>
          </p:nvPr>
        </p:nvSpPr>
        <p:spPr>
          <a:xfrm>
            <a:off x="457200" y="1168400"/>
            <a:ext cx="4038600" cy="5257800"/>
          </a:xfrm>
        </p:spPr>
        <p:txBody>
          <a:bodyPr>
            <a:normAutofit fontScale="85000" lnSpcReduction="20000"/>
          </a:bodyPr>
          <a:lstStyle/>
          <a:p>
            <a:pPr marL="0" indent="0">
              <a:buNone/>
            </a:pPr>
            <a:r>
              <a:rPr lang="en-US" dirty="0"/>
              <a:t>     2	=	    0 0 1 0</a:t>
            </a:r>
          </a:p>
          <a:p>
            <a:pPr marL="0" indent="0">
              <a:buNone/>
            </a:pPr>
            <a:r>
              <a:rPr lang="en-US" u="sng" dirty="0"/>
              <a:t>+ -3</a:t>
            </a:r>
            <a:r>
              <a:rPr lang="en-US" dirty="0"/>
              <a:t>	=	</a:t>
            </a:r>
            <a:r>
              <a:rPr lang="en-US" u="sng" dirty="0"/>
              <a:t>+  1 1 0 0</a:t>
            </a:r>
          </a:p>
          <a:p>
            <a:pPr marL="0" indent="0">
              <a:buNone/>
            </a:pPr>
            <a:r>
              <a:rPr lang="en-US" dirty="0"/>
              <a:t>   -1	=  	 </a:t>
            </a:r>
            <a:r>
              <a:rPr lang="en-US" dirty="0">
                <a:solidFill>
                  <a:srgbClr val="0000FF"/>
                </a:solidFill>
              </a:rPr>
              <a:t>0 </a:t>
            </a:r>
            <a:r>
              <a:rPr lang="en-US" dirty="0"/>
              <a:t>1 1 1 0</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r>
              <a:rPr lang="en-US" dirty="0"/>
              <a:t>• Why show blue C</a:t>
            </a:r>
            <a:r>
              <a:rPr lang="en-US" baseline="-25000" dirty="0"/>
              <a:t>3</a:t>
            </a:r>
            <a:r>
              <a:rPr lang="en-US" dirty="0"/>
              <a:t> = 0?</a:t>
            </a:r>
            <a:br>
              <a:rPr lang="en-US" dirty="0"/>
            </a:br>
            <a:r>
              <a:rPr lang="en-US" dirty="0"/>
              <a:t>   Full adder (FA) will create it. </a:t>
            </a:r>
            <a:br>
              <a:rPr lang="en-US" dirty="0"/>
            </a:br>
            <a:r>
              <a:rPr lang="en-US" dirty="0"/>
              <a:t>• </a:t>
            </a:r>
            <a:r>
              <a:rPr lang="en-US" dirty="0">
                <a:solidFill>
                  <a:srgbClr val="00B050"/>
                </a:solidFill>
              </a:rPr>
              <a:t>Is the result correct?</a:t>
            </a:r>
          </a:p>
          <a:p>
            <a:pPr marL="0" indent="0">
              <a:buNone/>
            </a:pPr>
            <a:r>
              <a:rPr lang="en-US" dirty="0"/>
              <a:t>• 1110 sum is negative</a:t>
            </a:r>
            <a:br>
              <a:rPr lang="en-US" dirty="0"/>
            </a:br>
            <a:r>
              <a:rPr lang="en-US" dirty="0"/>
              <a:t>   because sign bit = 1.</a:t>
            </a:r>
            <a:br>
              <a:rPr lang="en-US" dirty="0"/>
            </a:br>
            <a:r>
              <a:rPr lang="en-US" dirty="0"/>
              <a:t>• What is magnitude of result?</a:t>
            </a:r>
            <a:br>
              <a:rPr lang="en-US" dirty="0"/>
            </a:br>
            <a:r>
              <a:rPr lang="en-US" dirty="0"/>
              <a:t>Bitwise negate to obtain positive counterpart to see magnitude clearly:</a:t>
            </a:r>
            <a:br>
              <a:rPr lang="en-US" dirty="0"/>
            </a:br>
            <a:r>
              <a:rPr lang="en-US" dirty="0"/>
              <a:t>           |1110|=0001= 1</a:t>
            </a:r>
            <a:r>
              <a:rPr lang="en-US" baseline="-25000" dirty="0"/>
              <a:t>(base 10) </a:t>
            </a:r>
          </a:p>
          <a:p>
            <a:pPr marL="0" indent="0">
              <a:buNone/>
            </a:pPr>
            <a:r>
              <a:rPr lang="en-US" dirty="0"/>
              <a:t>• 1110 = -1</a:t>
            </a:r>
            <a:r>
              <a:rPr lang="en-US" baseline="-25000" dirty="0"/>
              <a:t>10 </a:t>
            </a:r>
            <a:r>
              <a:rPr lang="en-US" dirty="0"/>
              <a:t>, </a:t>
            </a:r>
            <a:r>
              <a:rPr lang="en-US" dirty="0">
                <a:solidFill>
                  <a:srgbClr val="00B050"/>
                </a:solidFill>
              </a:rPr>
              <a:t>result is correct</a:t>
            </a:r>
          </a:p>
        </p:txBody>
      </p:sp>
      <p:sp>
        <p:nvSpPr>
          <p:cNvPr id="5" name="Content Placeholder 4"/>
          <p:cNvSpPr>
            <a:spLocks noGrp="1"/>
          </p:cNvSpPr>
          <p:nvPr>
            <p:ph sz="half" idx="2"/>
          </p:nvPr>
        </p:nvSpPr>
        <p:spPr>
          <a:xfrm>
            <a:off x="4648200" y="1168400"/>
            <a:ext cx="4038600" cy="5257800"/>
          </a:xfrm>
        </p:spPr>
        <p:txBody>
          <a:bodyPr>
            <a:normAutofit fontScale="85000" lnSpcReduction="20000"/>
          </a:bodyPr>
          <a:lstStyle/>
          <a:p>
            <a:pPr marL="0" indent="0">
              <a:buNone/>
            </a:pPr>
            <a:r>
              <a:rPr lang="en-US" dirty="0"/>
              <a:t>   -3	=	    1 1 0 0</a:t>
            </a:r>
          </a:p>
          <a:p>
            <a:pPr marL="0" indent="0">
              <a:buNone/>
            </a:pPr>
            <a:r>
              <a:rPr lang="en-US" u="sng" dirty="0"/>
              <a:t>+  7</a:t>
            </a:r>
            <a:r>
              <a:rPr lang="en-US" dirty="0"/>
              <a:t>	=	</a:t>
            </a:r>
            <a:r>
              <a:rPr lang="en-US" u="sng" dirty="0"/>
              <a:t>+  0 1 1 1</a:t>
            </a:r>
          </a:p>
          <a:p>
            <a:pPr marL="0" indent="0">
              <a:buNone/>
            </a:pPr>
            <a:r>
              <a:rPr lang="en-US" dirty="0"/>
              <a:t>    4	=	</a:t>
            </a:r>
            <a:r>
              <a:rPr lang="en-US" dirty="0">
                <a:solidFill>
                  <a:srgbClr val="0000FF"/>
                </a:solidFill>
              </a:rPr>
              <a:t> 1 </a:t>
            </a:r>
            <a:r>
              <a:rPr lang="en-US" dirty="0"/>
              <a:t>0 0 1 1</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r>
              <a:rPr lang="en-US" dirty="0"/>
              <a:t>• Full adder (FA) output,</a:t>
            </a:r>
            <a:br>
              <a:rPr lang="en-US" dirty="0"/>
            </a:br>
            <a:r>
              <a:rPr lang="en-US" dirty="0"/>
              <a:t>        |0011| = 0011 = 3</a:t>
            </a:r>
            <a:r>
              <a:rPr lang="en-US" baseline="-25000" dirty="0"/>
              <a:t>10</a:t>
            </a:r>
            <a:br>
              <a:rPr lang="en-US" dirty="0"/>
            </a:br>
            <a:r>
              <a:rPr lang="en-US" dirty="0"/>
              <a:t>   </a:t>
            </a:r>
            <a:r>
              <a:rPr lang="en-US" b="1" dirty="0">
                <a:solidFill>
                  <a:srgbClr val="FF0000"/>
                </a:solidFill>
              </a:rPr>
              <a:t>Result is not correct.</a:t>
            </a:r>
          </a:p>
          <a:p>
            <a:pPr marL="0" indent="0">
              <a:buNone/>
            </a:pPr>
            <a:r>
              <a:rPr lang="en-US" dirty="0"/>
              <a:t>• But, connecting C</a:t>
            </a:r>
            <a:r>
              <a:rPr lang="en-US" baseline="-25000" dirty="0"/>
              <a:t>3</a:t>
            </a:r>
            <a:r>
              <a:rPr lang="en-US" dirty="0"/>
              <a:t> to C</a:t>
            </a:r>
            <a:r>
              <a:rPr lang="en-US" baseline="-25000" dirty="0"/>
              <a:t>IN</a:t>
            </a:r>
            <a:br>
              <a:rPr lang="en-US" dirty="0"/>
            </a:br>
            <a:r>
              <a:rPr lang="en-US" dirty="0"/>
              <a:t>   yields 0100, and</a:t>
            </a:r>
            <a:br>
              <a:rPr lang="en-US" dirty="0"/>
            </a:br>
            <a:r>
              <a:rPr lang="en-US" dirty="0"/>
              <a:t>    |0100|= 0100 = 4</a:t>
            </a:r>
            <a:r>
              <a:rPr lang="en-US" baseline="-25000" dirty="0"/>
              <a:t>10</a:t>
            </a:r>
            <a:br>
              <a:rPr lang="en-US" dirty="0"/>
            </a:br>
            <a:r>
              <a:rPr lang="en-US" dirty="0"/>
              <a:t>• Sum = 0100 = 4 has been</a:t>
            </a:r>
            <a:br>
              <a:rPr lang="en-US" dirty="0"/>
            </a:br>
            <a:r>
              <a:rPr lang="en-US" dirty="0"/>
              <a:t>   corrected.</a:t>
            </a:r>
          </a:p>
          <a:p>
            <a:pPr marL="0" indent="0">
              <a:buNone/>
            </a:pPr>
            <a:r>
              <a:rPr lang="en-US" dirty="0">
                <a:solidFill>
                  <a:srgbClr val="0000FF"/>
                </a:solidFill>
              </a:rPr>
              <a:t>• </a:t>
            </a:r>
            <a:r>
              <a:rPr lang="en-US" i="1" dirty="0">
                <a:solidFill>
                  <a:srgbClr val="0000FF"/>
                </a:solidFill>
              </a:rPr>
              <a:t>For 1’s complement, always add Carry Out of MSB to Carry In to LSB to “correct” the result</a:t>
            </a:r>
          </a:p>
        </p:txBody>
      </p:sp>
      <p:sp>
        <p:nvSpPr>
          <p:cNvPr id="3" name="Date Placeholder 2"/>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BA0F5024-359D-6B46-98D1-05D86B9A129A}" type="slidenum">
              <a:rPr lang="en-US" smtClean="0"/>
              <a:pPr/>
              <a:t>230</a:t>
            </a:fld>
            <a:endParaRPr lang="en-US"/>
          </a:p>
        </p:txBody>
      </p:sp>
    </p:spTree>
    <p:extLst>
      <p:ext uri="{BB962C8B-B14F-4D97-AF65-F5344CB8AC3E}">
        <p14:creationId xmlns:p14="http://schemas.microsoft.com/office/powerpoint/2010/main" val="182089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1’s complement</a:t>
            </a:r>
          </a:p>
        </p:txBody>
      </p:sp>
      <p:sp>
        <p:nvSpPr>
          <p:cNvPr id="3" name="Content Placeholder 2"/>
          <p:cNvSpPr>
            <a:spLocks noGrp="1"/>
          </p:cNvSpPr>
          <p:nvPr>
            <p:ph idx="1"/>
          </p:nvPr>
        </p:nvSpPr>
        <p:spPr>
          <a:xfrm>
            <a:off x="486831" y="1171186"/>
            <a:ext cx="8172140" cy="4924814"/>
          </a:xfrm>
        </p:spPr>
        <p:txBody>
          <a:bodyPr/>
          <a:lstStyle/>
          <a:p>
            <a:r>
              <a:rPr lang="en-US" dirty="0"/>
              <a:t>What mathematical operations are not fast &amp; cheap?</a:t>
            </a:r>
          </a:p>
          <a:p>
            <a:pPr lvl="1"/>
            <a:r>
              <a:rPr lang="en-US" dirty="0"/>
              <a:t>Addition and subtraction need “end-around carry” to achieve correct result</a:t>
            </a:r>
          </a:p>
          <a:p>
            <a:pPr lvl="2"/>
            <a:r>
              <a:rPr lang="en-US" dirty="0"/>
              <a:t>Connect Carry Out of MSB to Carry In to LSB</a:t>
            </a:r>
          </a:p>
          <a:p>
            <a:pPr lvl="2"/>
            <a:r>
              <a:rPr lang="en-US" dirty="0"/>
              <a:t>End-Around-Carry increases 1’s complement ripple carry adder propagation delay by 2n gates because the end-</a:t>
            </a:r>
            <a:r>
              <a:rPr lang="en-US" dirty="0" err="1"/>
              <a:t>arround</a:t>
            </a:r>
            <a:r>
              <a:rPr lang="en-US" dirty="0"/>
              <a:t>-carry can propagate to the sum MSB</a:t>
            </a:r>
          </a:p>
          <a:p>
            <a:pPr lvl="1"/>
            <a:r>
              <a:rPr lang="en-US" dirty="0"/>
              <a:t>Signed addition and subtraction, two </a:t>
            </a:r>
            <a:r>
              <a:rPr lang="en-US" dirty="0">
                <a:solidFill>
                  <a:srgbClr val="0000FF"/>
                </a:solidFill>
              </a:rPr>
              <a:t>very popular</a:t>
            </a:r>
            <a:r>
              <a:rPr lang="en-US" dirty="0"/>
              <a:t> operations, are noticeably slower than unsigned addition</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231</a:t>
            </a:fld>
            <a:endParaRPr lang="en-US"/>
          </a:p>
        </p:txBody>
      </p:sp>
    </p:spTree>
    <p:extLst>
      <p:ext uri="{BB962C8B-B14F-4D97-AF65-F5344CB8AC3E}">
        <p14:creationId xmlns:p14="http://schemas.microsoft.com/office/powerpoint/2010/main" val="955596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6E3752-96DF-5640-B6B1-EEBC4ED60911}"/>
              </a:ext>
            </a:extLst>
          </p:cNvPr>
          <p:cNvSpPr>
            <a:spLocks noGrp="1"/>
          </p:cNvSpPr>
          <p:nvPr>
            <p:ph type="title"/>
          </p:nvPr>
        </p:nvSpPr>
        <p:spPr/>
        <p:txBody>
          <a:bodyPr/>
          <a:lstStyle/>
          <a:p>
            <a:r>
              <a:rPr lang="en-US" dirty="0"/>
              <a:t>Examples to put it all together</a:t>
            </a:r>
          </a:p>
        </p:txBody>
      </p:sp>
      <p:sp>
        <p:nvSpPr>
          <p:cNvPr id="5" name="Content Placeholder 4">
            <a:extLst>
              <a:ext uri="{FF2B5EF4-FFF2-40B4-BE49-F238E27FC236}">
                <a16:creationId xmlns:a16="http://schemas.microsoft.com/office/drawing/2014/main" id="{5EB4FAF7-6F8E-F44D-962C-C81C64BF2E1E}"/>
              </a:ext>
            </a:extLst>
          </p:cNvPr>
          <p:cNvSpPr>
            <a:spLocks noGrp="1"/>
          </p:cNvSpPr>
          <p:nvPr>
            <p:ph idx="1"/>
          </p:nvPr>
        </p:nvSpPr>
        <p:spPr/>
        <p:txBody>
          <a:bodyPr/>
          <a:lstStyle/>
          <a:p>
            <a:endParaRPr lang="en-US" dirty="0"/>
          </a:p>
        </p:txBody>
      </p:sp>
      <p:sp>
        <p:nvSpPr>
          <p:cNvPr id="2" name="Date Placeholder 1">
            <a:extLst>
              <a:ext uri="{FF2B5EF4-FFF2-40B4-BE49-F238E27FC236}">
                <a16:creationId xmlns:a16="http://schemas.microsoft.com/office/drawing/2014/main" id="{37251A84-A9BD-D44A-93F5-F0BF2C05FC1D}"/>
              </a:ext>
            </a:extLst>
          </p:cNvPr>
          <p:cNvSpPr>
            <a:spLocks noGrp="1"/>
          </p:cNvSpPr>
          <p:nvPr>
            <p:ph type="dt" sz="half" idx="10"/>
          </p:nvPr>
        </p:nvSpPr>
        <p:spPr/>
        <p:txBody>
          <a:bodyPr/>
          <a:lstStyle/>
          <a:p>
            <a:r>
              <a:rPr lang="en-US"/>
              <a:t>© 2018 by George B. Adams III</a:t>
            </a:r>
          </a:p>
        </p:txBody>
      </p:sp>
      <p:sp>
        <p:nvSpPr>
          <p:cNvPr id="3" name="Slide Number Placeholder 2">
            <a:extLst>
              <a:ext uri="{FF2B5EF4-FFF2-40B4-BE49-F238E27FC236}">
                <a16:creationId xmlns:a16="http://schemas.microsoft.com/office/drawing/2014/main" id="{CC26F4B0-D995-1D49-A33E-FF0AD4ABA7FE}"/>
              </a:ext>
            </a:extLst>
          </p:cNvPr>
          <p:cNvSpPr>
            <a:spLocks noGrp="1"/>
          </p:cNvSpPr>
          <p:nvPr>
            <p:ph type="sldNum" sz="quarter" idx="12"/>
          </p:nvPr>
        </p:nvSpPr>
        <p:spPr/>
        <p:txBody>
          <a:bodyPr/>
          <a:lstStyle/>
          <a:p>
            <a:fld id="{01BC6648-A2D1-2B45-B1A1-07A4BC236D8A}" type="slidenum">
              <a:rPr lang="en-US" smtClean="0"/>
              <a:pPr/>
              <a:t>232</a:t>
            </a:fld>
            <a:endParaRPr lang="en-US"/>
          </a:p>
        </p:txBody>
      </p:sp>
    </p:spTree>
    <p:extLst>
      <p:ext uri="{BB962C8B-B14F-4D97-AF65-F5344CB8AC3E}">
        <p14:creationId xmlns:p14="http://schemas.microsoft.com/office/powerpoint/2010/main" val="1041703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233</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10 – Representation (part 2)</a:t>
            </a:r>
          </a:p>
        </p:txBody>
      </p:sp>
      <p:sp>
        <p:nvSpPr>
          <p:cNvPr id="8" name="Subtitle 6">
            <a:extLst>
              <a:ext uri="{FF2B5EF4-FFF2-40B4-BE49-F238E27FC236}">
                <a16:creationId xmlns:a16="http://schemas.microsoft.com/office/drawing/2014/main" id="{F4A4E6EC-2247-324A-BA52-AF980D0A3217}"/>
              </a:ext>
            </a:extLst>
          </p:cNvPr>
          <p:cNvSpPr txBox="1">
            <a:spLocks/>
          </p:cNvSpPr>
          <p:nvPr/>
        </p:nvSpPr>
        <p:spPr bwMode="auto">
          <a:xfrm>
            <a:off x="841752" y="3592039"/>
            <a:ext cx="7620000" cy="2704165"/>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2018.01.31</a:t>
            </a:r>
            <a:br>
              <a:rPr lang="en-US" sz="2000" kern="0" dirty="0"/>
            </a:br>
            <a:endParaRPr lang="en-US" sz="2000" kern="0" dirty="0"/>
          </a:p>
          <a:p>
            <a:pPr defTabSz="914400"/>
            <a:r>
              <a:rPr lang="en-US" sz="2000" kern="0" dirty="0"/>
              <a:t>There is always another way to say the same thing that doesn't look at all like the way you said it before. I don't know what the reason for this is. I think it is somehow a representation of the simplicity of nature. </a:t>
            </a:r>
          </a:p>
          <a:p>
            <a:pPr algn="r" defTabSz="914400"/>
            <a:r>
              <a:rPr lang="en-US" sz="2000" kern="0" dirty="0"/>
              <a:t>Richard P. Feynman</a:t>
            </a:r>
          </a:p>
        </p:txBody>
      </p:sp>
      <p:sp>
        <p:nvSpPr>
          <p:cNvPr id="2" name="Subtitle 1">
            <a:extLst>
              <a:ext uri="{FF2B5EF4-FFF2-40B4-BE49-F238E27FC236}">
                <a16:creationId xmlns:a16="http://schemas.microsoft.com/office/drawing/2014/main" id="{BACF0315-1F05-A641-A9EA-167DC432AA8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9076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alpha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04 assignments</a:t>
            </a:r>
          </a:p>
        </p:txBody>
      </p:sp>
      <p:sp>
        <p:nvSpPr>
          <p:cNvPr id="3" name="Content Placeholder 2"/>
          <p:cNvSpPr>
            <a:spLocks noGrp="1"/>
          </p:cNvSpPr>
          <p:nvPr>
            <p:ph idx="1"/>
          </p:nvPr>
        </p:nvSpPr>
        <p:spPr/>
        <p:txBody>
          <a:bodyPr/>
          <a:lstStyle/>
          <a:p>
            <a:r>
              <a:rPr lang="en-US" dirty="0"/>
              <a:t>Re-read chapter 3</a:t>
            </a:r>
          </a:p>
          <a:p>
            <a:r>
              <a:rPr lang="en-US" dirty="0"/>
              <a:t>HW 03 due Thursday, Feb 01</a:t>
            </a:r>
          </a:p>
          <a:p>
            <a:r>
              <a:rPr lang="en-US" dirty="0"/>
              <a:t>Lab 04 starts Jan. 30, due following week</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216</a:t>
            </a:fld>
            <a:endParaRPr lang="en-US"/>
          </a:p>
        </p:txBody>
      </p:sp>
    </p:spTree>
    <p:extLst>
      <p:ext uri="{BB962C8B-B14F-4D97-AF65-F5344CB8AC3E}">
        <p14:creationId xmlns:p14="http://schemas.microsoft.com/office/powerpoint/2010/main" val="3343357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Two’s complement integers</a:t>
            </a:r>
          </a:p>
        </p:txBody>
      </p:sp>
      <p:sp>
        <p:nvSpPr>
          <p:cNvPr id="3" name="Content Placeholder 2"/>
          <p:cNvSpPr>
            <a:spLocks noGrp="1"/>
          </p:cNvSpPr>
          <p:nvPr>
            <p:ph idx="1"/>
          </p:nvPr>
        </p:nvSpPr>
        <p:spPr/>
        <p:txBody>
          <a:bodyPr/>
          <a:lstStyle/>
          <a:p>
            <a:r>
              <a:rPr lang="en-US" dirty="0"/>
              <a:t>Positive integers use weighted positional</a:t>
            </a:r>
          </a:p>
          <a:p>
            <a:r>
              <a:rPr lang="en-US" dirty="0"/>
              <a:t>Negative integers formed by inverting all bits of corresponding positive value and adding 1</a:t>
            </a:r>
          </a:p>
          <a:p>
            <a:r>
              <a:rPr lang="en-US" dirty="0"/>
              <a:t>Example in 4 bits</a:t>
            </a:r>
          </a:p>
          <a:p>
            <a:pPr lvl="1"/>
            <a:r>
              <a:rPr lang="en-US" dirty="0"/>
              <a:t>0010 represents +2</a:t>
            </a:r>
          </a:p>
          <a:p>
            <a:pPr lvl="1"/>
            <a:r>
              <a:rPr lang="en-US" dirty="0"/>
              <a:t>1110 represents -2; leftmost bit usable as sign</a:t>
            </a:r>
          </a:p>
          <a:p>
            <a:r>
              <a:rPr lang="en-US" dirty="0"/>
              <a:t>Quirk:  one more negative integer than there are positive integers</a:t>
            </a:r>
          </a:p>
          <a:p>
            <a:r>
              <a:rPr lang="en-US" dirty="0"/>
              <a:t>Only one representation for zero</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234</a:t>
            </a:fld>
            <a:endParaRPr lang="en-US"/>
          </a:p>
        </p:txBody>
      </p:sp>
    </p:spTree>
    <p:extLst>
      <p:ext uri="{BB962C8B-B14F-4D97-AF65-F5344CB8AC3E}">
        <p14:creationId xmlns:p14="http://schemas.microsoft.com/office/powerpoint/2010/main" val="163638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39.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0"/>
            <a:ext cx="8875059" cy="6858000"/>
          </a:xfrm>
          <a:prstGeom prst="rect">
            <a:avLst/>
          </a:prstGeom>
        </p:spPr>
      </p:pic>
      <p:sp>
        <p:nvSpPr>
          <p:cNvPr id="3" name="TextBox 2"/>
          <p:cNvSpPr txBox="1"/>
          <p:nvPr/>
        </p:nvSpPr>
        <p:spPr>
          <a:xfrm>
            <a:off x="3492490" y="6091381"/>
            <a:ext cx="5275590" cy="369332"/>
          </a:xfrm>
          <a:prstGeom prst="rect">
            <a:avLst/>
          </a:prstGeom>
          <a:noFill/>
        </p:spPr>
        <p:txBody>
          <a:bodyPr wrap="square" rtlCol="0">
            <a:spAutoFit/>
          </a:bodyPr>
          <a:lstStyle/>
          <a:p>
            <a:r>
              <a:rPr lang="en-US" dirty="0"/>
              <a:t>(Again, written in decimal notation)</a:t>
            </a:r>
          </a:p>
        </p:txBody>
      </p:sp>
      <p:sp>
        <p:nvSpPr>
          <p:cNvPr id="4" name="TextBox 3"/>
          <p:cNvSpPr txBox="1"/>
          <p:nvPr/>
        </p:nvSpPr>
        <p:spPr>
          <a:xfrm>
            <a:off x="5546636" y="5882640"/>
            <a:ext cx="861774" cy="271869"/>
          </a:xfrm>
          <a:prstGeom prst="rect">
            <a:avLst/>
          </a:prstGeom>
          <a:noFill/>
        </p:spPr>
        <p:txBody>
          <a:bodyPr vert="vert" wrap="none" rtlCol="0">
            <a:spAutoFit/>
          </a:bodyPr>
          <a:lstStyle/>
          <a:p>
            <a:r>
              <a:rPr lang="en-US" sz="4400" dirty="0"/>
              <a:t>}</a:t>
            </a:r>
            <a:endParaRPr lang="en-US" sz="1400" dirty="0"/>
          </a:p>
        </p:txBody>
      </p:sp>
      <p:sp>
        <p:nvSpPr>
          <p:cNvPr id="5" name="TextBox 4"/>
          <p:cNvSpPr txBox="1"/>
          <p:nvPr/>
        </p:nvSpPr>
        <p:spPr>
          <a:xfrm>
            <a:off x="3646716" y="5882640"/>
            <a:ext cx="861774" cy="271869"/>
          </a:xfrm>
          <a:prstGeom prst="rect">
            <a:avLst/>
          </a:prstGeom>
          <a:noFill/>
        </p:spPr>
        <p:txBody>
          <a:bodyPr vert="vert" wrap="none" rtlCol="0">
            <a:spAutoFit/>
          </a:bodyPr>
          <a:lstStyle/>
          <a:p>
            <a:r>
              <a:rPr lang="en-US" sz="4400" dirty="0"/>
              <a:t>}</a:t>
            </a:r>
            <a:endParaRPr lang="en-US" sz="1400" dirty="0"/>
          </a:p>
        </p:txBody>
      </p:sp>
      <p:sp>
        <p:nvSpPr>
          <p:cNvPr id="6" name="Date Placeholder 5"/>
          <p:cNvSpPr>
            <a:spLocks noGrp="1"/>
          </p:cNvSpPr>
          <p:nvPr>
            <p:ph type="dt" sz="half" idx="10"/>
          </p:nvPr>
        </p:nvSpPr>
        <p:spPr/>
        <p:txBody>
          <a:bodyPr/>
          <a:lstStyle/>
          <a:p>
            <a:r>
              <a:rPr lang="en-US"/>
              <a:t>© 2018 by George B. Adams III</a:t>
            </a:r>
          </a:p>
        </p:txBody>
      </p:sp>
      <p:sp>
        <p:nvSpPr>
          <p:cNvPr id="7" name="Slide Number Placeholder 6"/>
          <p:cNvSpPr>
            <a:spLocks noGrp="1"/>
          </p:cNvSpPr>
          <p:nvPr>
            <p:ph type="sldNum" sz="quarter" idx="12"/>
          </p:nvPr>
        </p:nvSpPr>
        <p:spPr/>
        <p:txBody>
          <a:bodyPr/>
          <a:lstStyle/>
          <a:p>
            <a:fld id="{01BC6648-A2D1-2B45-B1A1-07A4BC236D8A}" type="slidenum">
              <a:rPr lang="en-US" smtClean="0"/>
              <a:pPr/>
              <a:t>235</a:t>
            </a:fld>
            <a:endParaRPr lang="en-US"/>
          </a:p>
        </p:txBody>
      </p:sp>
    </p:spTree>
    <p:extLst>
      <p:ext uri="{BB962C8B-B14F-4D97-AF65-F5344CB8AC3E}">
        <p14:creationId xmlns:p14="http://schemas.microsoft.com/office/powerpoint/2010/main" val="2049951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236</a:t>
            </a:fld>
            <a:endParaRPr lang="en-US"/>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507512877"/>
              </p:ext>
            </p:extLst>
          </p:nvPr>
        </p:nvGraphicFramePr>
        <p:xfrm>
          <a:off x="330086" y="583867"/>
          <a:ext cx="8483829" cy="6217920"/>
        </p:xfrm>
        <a:graphic>
          <a:graphicData uri="http://schemas.openxmlformats.org/drawingml/2006/table">
            <a:tbl>
              <a:tblPr firstRow="1" bandRow="1">
                <a:tableStyleId>{5C22544A-7EE6-4342-B048-85BDC9FD1C3A}</a:tableStyleId>
              </a:tblPr>
              <a:tblGrid>
                <a:gridCol w="1196575">
                  <a:extLst>
                    <a:ext uri="{9D8B030D-6E8A-4147-A177-3AD203B41FA5}">
                      <a16:colId xmlns:a16="http://schemas.microsoft.com/office/drawing/2014/main" val="20000"/>
                    </a:ext>
                  </a:extLst>
                </a:gridCol>
                <a:gridCol w="1614047">
                  <a:extLst>
                    <a:ext uri="{9D8B030D-6E8A-4147-A177-3AD203B41FA5}">
                      <a16:colId xmlns:a16="http://schemas.microsoft.com/office/drawing/2014/main" val="20001"/>
                    </a:ext>
                  </a:extLst>
                </a:gridCol>
                <a:gridCol w="1875043">
                  <a:extLst>
                    <a:ext uri="{9D8B030D-6E8A-4147-A177-3AD203B41FA5}">
                      <a16:colId xmlns:a16="http://schemas.microsoft.com/office/drawing/2014/main" val="1649021651"/>
                    </a:ext>
                  </a:extLst>
                </a:gridCol>
                <a:gridCol w="1875043">
                  <a:extLst>
                    <a:ext uri="{9D8B030D-6E8A-4147-A177-3AD203B41FA5}">
                      <a16:colId xmlns:a16="http://schemas.microsoft.com/office/drawing/2014/main" val="20002"/>
                    </a:ext>
                  </a:extLst>
                </a:gridCol>
                <a:gridCol w="1923121">
                  <a:extLst>
                    <a:ext uri="{9D8B030D-6E8A-4147-A177-3AD203B41FA5}">
                      <a16:colId xmlns:a16="http://schemas.microsoft.com/office/drawing/2014/main" val="20003"/>
                    </a:ext>
                  </a:extLst>
                </a:gridCol>
              </a:tblGrid>
              <a:tr h="274320">
                <a:tc>
                  <a:txBody>
                    <a:bodyPr/>
                    <a:lstStyle/>
                    <a:p>
                      <a:pPr algn="ctr"/>
                      <a:r>
                        <a:rPr lang="en-US" dirty="0">
                          <a:solidFill>
                            <a:schemeClr val="tx1"/>
                          </a:solidFill>
                        </a:rPr>
                        <a:t>Bit string</a:t>
                      </a:r>
                    </a:p>
                  </a:txBody>
                  <a:tcPr/>
                </a:tc>
                <a:tc>
                  <a:txBody>
                    <a:bodyPr/>
                    <a:lstStyle/>
                    <a:p>
                      <a:pPr algn="ctr"/>
                      <a:r>
                        <a:rPr lang="en-US" dirty="0">
                          <a:solidFill>
                            <a:schemeClr val="tx1"/>
                          </a:solidFill>
                        </a:rPr>
                        <a:t>Unsigned </a:t>
                      </a:r>
                      <a:r>
                        <a:rPr lang="en-US" dirty="0" err="1">
                          <a:solidFill>
                            <a:schemeClr val="tx1"/>
                          </a:solidFill>
                        </a:rPr>
                        <a:t>int</a:t>
                      </a:r>
                      <a:endParaRPr lang="en-US" dirty="0">
                        <a:solidFill>
                          <a:schemeClr val="tx1"/>
                        </a:solidFill>
                      </a:endParaRPr>
                    </a:p>
                  </a:txBody>
                  <a:tcPr/>
                </a:tc>
                <a:tc>
                  <a:txBody>
                    <a:bodyPr/>
                    <a:lstStyle/>
                    <a:p>
                      <a:pPr algn="ctr"/>
                      <a:r>
                        <a:rPr lang="en-US" dirty="0">
                          <a:solidFill>
                            <a:schemeClr val="tx1"/>
                          </a:solidFill>
                        </a:rPr>
                        <a:t>2’s complement</a:t>
                      </a:r>
                    </a:p>
                  </a:txBody>
                  <a:tcPr/>
                </a:tc>
                <a:tc>
                  <a:txBody>
                    <a:bodyPr/>
                    <a:lstStyle/>
                    <a:p>
                      <a:pPr algn="ctr"/>
                      <a:r>
                        <a:rPr lang="en-US" dirty="0">
                          <a:solidFill>
                            <a:schemeClr val="tx1"/>
                          </a:solidFill>
                        </a:rPr>
                        <a:t>Sign magnitude</a:t>
                      </a:r>
                    </a:p>
                  </a:txBody>
                  <a:tcPr/>
                </a:tc>
                <a:tc>
                  <a:txBody>
                    <a:bodyPr/>
                    <a:lstStyle/>
                    <a:p>
                      <a:pPr algn="ctr"/>
                      <a:r>
                        <a:rPr lang="en-US" dirty="0">
                          <a:solidFill>
                            <a:schemeClr val="tx1"/>
                          </a:solidFill>
                        </a:rPr>
                        <a:t>1’s complement</a:t>
                      </a:r>
                    </a:p>
                  </a:txBody>
                  <a:tcPr/>
                </a:tc>
                <a:extLst>
                  <a:ext uri="{0D108BD9-81ED-4DB2-BD59-A6C34878D82A}">
                    <a16:rowId xmlns:a16="http://schemas.microsoft.com/office/drawing/2014/main" val="10000"/>
                  </a:ext>
                </a:extLst>
              </a:tr>
              <a:tr h="363859">
                <a:tc>
                  <a:txBody>
                    <a:bodyPr/>
                    <a:lstStyle/>
                    <a:p>
                      <a:pPr algn="ctr"/>
                      <a:r>
                        <a:rPr lang="en-US" dirty="0"/>
                        <a:t>0000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extLst>
                  <a:ext uri="{0D108BD9-81ED-4DB2-BD59-A6C34878D82A}">
                    <a16:rowId xmlns:a16="http://schemas.microsoft.com/office/drawing/2014/main" val="3945591270"/>
                  </a:ext>
                </a:extLst>
              </a:tr>
              <a:tr h="363859">
                <a:tc>
                  <a:txBody>
                    <a:bodyPr/>
                    <a:lstStyle/>
                    <a:p>
                      <a:pPr algn="ctr"/>
                      <a:r>
                        <a:rPr lang="en-US" dirty="0"/>
                        <a:t>0001</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dirty="0"/>
                        <a:t>+1</a:t>
                      </a:r>
                    </a:p>
                  </a:txBody>
                  <a:tcPr/>
                </a:tc>
                <a:extLst>
                  <a:ext uri="{0D108BD9-81ED-4DB2-BD59-A6C34878D82A}">
                    <a16:rowId xmlns:a16="http://schemas.microsoft.com/office/drawing/2014/main" val="4232573178"/>
                  </a:ext>
                </a:extLst>
              </a:tr>
              <a:tr h="363859">
                <a:tc>
                  <a:txBody>
                    <a:bodyPr/>
                    <a:lstStyle/>
                    <a:p>
                      <a:pPr algn="ctr"/>
                      <a:r>
                        <a:rPr lang="en-US" dirty="0"/>
                        <a:t>0010</a:t>
                      </a:r>
                    </a:p>
                  </a:txBody>
                  <a:tcPr/>
                </a:tc>
                <a:tc>
                  <a:txBody>
                    <a:bodyPr/>
                    <a:lstStyle/>
                    <a:p>
                      <a:pPr algn="ctr"/>
                      <a:r>
                        <a:rPr lang="en-US" dirty="0"/>
                        <a:t>2</a:t>
                      </a:r>
                    </a:p>
                  </a:txBody>
                  <a:tcPr/>
                </a:tc>
                <a:tc>
                  <a:txBody>
                    <a:bodyPr/>
                    <a:lstStyle/>
                    <a:p>
                      <a:pPr algn="ctr"/>
                      <a:r>
                        <a:rPr lang="en-US" dirty="0"/>
                        <a:t>+2</a:t>
                      </a:r>
                    </a:p>
                  </a:txBody>
                  <a:tcPr/>
                </a:tc>
                <a:tc>
                  <a:txBody>
                    <a:bodyPr/>
                    <a:lstStyle/>
                    <a:p>
                      <a:pPr algn="ctr"/>
                      <a:r>
                        <a:rPr lang="en-US" dirty="0"/>
                        <a:t>+2</a:t>
                      </a:r>
                    </a:p>
                  </a:txBody>
                  <a:tcPr/>
                </a:tc>
                <a:tc>
                  <a:txBody>
                    <a:bodyPr/>
                    <a:lstStyle/>
                    <a:p>
                      <a:pPr algn="ctr"/>
                      <a:r>
                        <a:rPr lang="en-US" dirty="0"/>
                        <a:t>+2</a:t>
                      </a:r>
                    </a:p>
                  </a:txBody>
                  <a:tcPr/>
                </a:tc>
                <a:extLst>
                  <a:ext uri="{0D108BD9-81ED-4DB2-BD59-A6C34878D82A}">
                    <a16:rowId xmlns:a16="http://schemas.microsoft.com/office/drawing/2014/main" val="791270729"/>
                  </a:ext>
                </a:extLst>
              </a:tr>
              <a:tr h="363859">
                <a:tc>
                  <a:txBody>
                    <a:bodyPr/>
                    <a:lstStyle/>
                    <a:p>
                      <a:pPr algn="ctr"/>
                      <a:r>
                        <a:rPr lang="en-US" dirty="0"/>
                        <a:t>0011</a:t>
                      </a:r>
                    </a:p>
                  </a:txBody>
                  <a:tcPr/>
                </a:tc>
                <a:tc>
                  <a:txBody>
                    <a:bodyPr/>
                    <a:lstStyle/>
                    <a:p>
                      <a:pPr algn="ctr"/>
                      <a:r>
                        <a:rPr lang="en-US" dirty="0"/>
                        <a:t> 3</a:t>
                      </a:r>
                    </a:p>
                  </a:txBody>
                  <a:tcPr/>
                </a:tc>
                <a:tc>
                  <a:txBody>
                    <a:bodyPr/>
                    <a:lstStyle/>
                    <a:p>
                      <a:pPr algn="ctr"/>
                      <a:r>
                        <a:rPr lang="en-US" dirty="0"/>
                        <a:t>+3</a:t>
                      </a:r>
                    </a:p>
                  </a:txBody>
                  <a:tcPr/>
                </a:tc>
                <a:tc>
                  <a:txBody>
                    <a:bodyPr/>
                    <a:lstStyle/>
                    <a:p>
                      <a:pPr algn="ctr"/>
                      <a:r>
                        <a:rPr lang="en-US" dirty="0"/>
                        <a:t>+3</a:t>
                      </a:r>
                    </a:p>
                  </a:txBody>
                  <a:tcPr/>
                </a:tc>
                <a:tc>
                  <a:txBody>
                    <a:bodyPr/>
                    <a:lstStyle/>
                    <a:p>
                      <a:pPr algn="ctr"/>
                      <a:r>
                        <a:rPr lang="en-US" dirty="0"/>
                        <a:t> +3</a:t>
                      </a:r>
                    </a:p>
                  </a:txBody>
                  <a:tcPr/>
                </a:tc>
                <a:extLst>
                  <a:ext uri="{0D108BD9-81ED-4DB2-BD59-A6C34878D82A}">
                    <a16:rowId xmlns:a16="http://schemas.microsoft.com/office/drawing/2014/main" val="10001"/>
                  </a:ext>
                </a:extLst>
              </a:tr>
              <a:tr h="363859">
                <a:tc>
                  <a:txBody>
                    <a:bodyPr/>
                    <a:lstStyle/>
                    <a:p>
                      <a:pPr algn="ctr"/>
                      <a:r>
                        <a:rPr lang="en-US" dirty="0"/>
                        <a:t>0100</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+4</a:t>
                      </a:r>
                    </a:p>
                  </a:txBody>
                  <a:tcPr/>
                </a:tc>
                <a:extLst>
                  <a:ext uri="{0D108BD9-81ED-4DB2-BD59-A6C34878D82A}">
                    <a16:rowId xmlns:a16="http://schemas.microsoft.com/office/drawing/2014/main" val="4178323353"/>
                  </a:ext>
                </a:extLst>
              </a:tr>
              <a:tr h="363859">
                <a:tc>
                  <a:txBody>
                    <a:bodyPr/>
                    <a:lstStyle/>
                    <a:p>
                      <a:pPr algn="ctr"/>
                      <a:r>
                        <a:rPr lang="en-US" dirty="0"/>
                        <a:t>0101</a:t>
                      </a:r>
                    </a:p>
                  </a:txBody>
                  <a:tcPr/>
                </a:tc>
                <a:tc>
                  <a:txBody>
                    <a:bodyPr/>
                    <a:lstStyle/>
                    <a:p>
                      <a:pPr algn="ctr"/>
                      <a:r>
                        <a:rPr lang="en-US" dirty="0"/>
                        <a:t>5</a:t>
                      </a:r>
                    </a:p>
                  </a:txBody>
                  <a:tcPr/>
                </a:tc>
                <a:tc>
                  <a:txBody>
                    <a:bodyPr/>
                    <a:lstStyle/>
                    <a:p>
                      <a:pPr algn="ctr"/>
                      <a:r>
                        <a:rPr lang="en-US" dirty="0"/>
                        <a:t>+5</a:t>
                      </a:r>
                    </a:p>
                  </a:txBody>
                  <a:tcPr/>
                </a:tc>
                <a:tc>
                  <a:txBody>
                    <a:bodyPr/>
                    <a:lstStyle/>
                    <a:p>
                      <a:pPr algn="ctr"/>
                      <a:r>
                        <a:rPr lang="en-US" dirty="0"/>
                        <a:t>+5</a:t>
                      </a:r>
                    </a:p>
                  </a:txBody>
                  <a:tcPr/>
                </a:tc>
                <a:tc>
                  <a:txBody>
                    <a:bodyPr/>
                    <a:lstStyle/>
                    <a:p>
                      <a:pPr algn="ctr"/>
                      <a:r>
                        <a:rPr lang="en-US" dirty="0"/>
                        <a:t>+5</a:t>
                      </a:r>
                    </a:p>
                  </a:txBody>
                  <a:tcPr/>
                </a:tc>
                <a:extLst>
                  <a:ext uri="{0D108BD9-81ED-4DB2-BD59-A6C34878D82A}">
                    <a16:rowId xmlns:a16="http://schemas.microsoft.com/office/drawing/2014/main" val="1005977681"/>
                  </a:ext>
                </a:extLst>
              </a:tr>
              <a:tr h="363859">
                <a:tc>
                  <a:txBody>
                    <a:bodyPr/>
                    <a:lstStyle/>
                    <a:p>
                      <a:pPr algn="ctr"/>
                      <a:r>
                        <a:rPr lang="en-US" dirty="0"/>
                        <a:t>0110</a:t>
                      </a:r>
                    </a:p>
                  </a:txBody>
                  <a:tcPr/>
                </a:tc>
                <a:tc>
                  <a:txBody>
                    <a:bodyPr/>
                    <a:lstStyle/>
                    <a:p>
                      <a:pPr algn="ctr"/>
                      <a:r>
                        <a:rPr lang="en-US" dirty="0"/>
                        <a:t>6</a:t>
                      </a:r>
                    </a:p>
                  </a:txBody>
                  <a:tcPr/>
                </a:tc>
                <a:tc>
                  <a:txBody>
                    <a:bodyPr/>
                    <a:lstStyle/>
                    <a:p>
                      <a:pPr algn="ctr"/>
                      <a:r>
                        <a:rPr lang="en-US" dirty="0"/>
                        <a:t>+6</a:t>
                      </a:r>
                    </a:p>
                  </a:txBody>
                  <a:tcPr/>
                </a:tc>
                <a:tc>
                  <a:txBody>
                    <a:bodyPr/>
                    <a:lstStyle/>
                    <a:p>
                      <a:pPr algn="ctr"/>
                      <a:r>
                        <a:rPr lang="en-US" dirty="0"/>
                        <a:t>+6</a:t>
                      </a:r>
                    </a:p>
                  </a:txBody>
                  <a:tcPr/>
                </a:tc>
                <a:tc>
                  <a:txBody>
                    <a:bodyPr/>
                    <a:lstStyle/>
                    <a:p>
                      <a:pPr algn="ctr"/>
                      <a:r>
                        <a:rPr lang="en-US" dirty="0"/>
                        <a:t>+6</a:t>
                      </a:r>
                    </a:p>
                  </a:txBody>
                  <a:tcPr/>
                </a:tc>
                <a:extLst>
                  <a:ext uri="{0D108BD9-81ED-4DB2-BD59-A6C34878D82A}">
                    <a16:rowId xmlns:a16="http://schemas.microsoft.com/office/drawing/2014/main" val="2001872186"/>
                  </a:ext>
                </a:extLst>
              </a:tr>
              <a:tr h="363859">
                <a:tc>
                  <a:txBody>
                    <a:bodyPr/>
                    <a:lstStyle/>
                    <a:p>
                      <a:pPr algn="ctr"/>
                      <a:r>
                        <a:rPr lang="en-US" dirty="0"/>
                        <a:t>0111</a:t>
                      </a:r>
                    </a:p>
                  </a:txBody>
                  <a:tcPr/>
                </a:tc>
                <a:tc>
                  <a:txBody>
                    <a:bodyPr/>
                    <a:lstStyle/>
                    <a:p>
                      <a:pPr algn="ctr"/>
                      <a:r>
                        <a:rPr lang="en-US" dirty="0"/>
                        <a:t>7</a:t>
                      </a:r>
                    </a:p>
                  </a:txBody>
                  <a:tcPr/>
                </a:tc>
                <a:tc>
                  <a:txBody>
                    <a:bodyPr/>
                    <a:lstStyle/>
                    <a:p>
                      <a:pPr algn="ctr"/>
                      <a:r>
                        <a:rPr lang="en-US" dirty="0"/>
                        <a:t>+7</a:t>
                      </a:r>
                    </a:p>
                  </a:txBody>
                  <a:tcPr/>
                </a:tc>
                <a:tc>
                  <a:txBody>
                    <a:bodyPr/>
                    <a:lstStyle/>
                    <a:p>
                      <a:pPr algn="ctr"/>
                      <a:r>
                        <a:rPr lang="en-US" dirty="0"/>
                        <a:t>+7</a:t>
                      </a:r>
                    </a:p>
                  </a:txBody>
                  <a:tcPr/>
                </a:tc>
                <a:tc>
                  <a:txBody>
                    <a:bodyPr/>
                    <a:lstStyle/>
                    <a:p>
                      <a:pPr algn="ctr"/>
                      <a:r>
                        <a:rPr lang="en-US" dirty="0"/>
                        <a:t>+7</a:t>
                      </a:r>
                    </a:p>
                  </a:txBody>
                  <a:tcPr/>
                </a:tc>
                <a:extLst>
                  <a:ext uri="{0D108BD9-81ED-4DB2-BD59-A6C34878D82A}">
                    <a16:rowId xmlns:a16="http://schemas.microsoft.com/office/drawing/2014/main" val="972302794"/>
                  </a:ext>
                </a:extLst>
              </a:tr>
              <a:tr h="363859">
                <a:tc>
                  <a:txBody>
                    <a:bodyPr/>
                    <a:lstStyle/>
                    <a:p>
                      <a:pPr algn="ctr"/>
                      <a:r>
                        <a:rPr lang="en-US" dirty="0"/>
                        <a:t>1000</a:t>
                      </a:r>
                    </a:p>
                  </a:txBody>
                  <a:tcPr/>
                </a:tc>
                <a:tc>
                  <a:txBody>
                    <a:bodyPr/>
                    <a:lstStyle/>
                    <a:p>
                      <a:pPr algn="ctr"/>
                      <a:r>
                        <a:rPr lang="en-US" dirty="0"/>
                        <a:t>8</a:t>
                      </a:r>
                    </a:p>
                  </a:txBody>
                  <a:tcPr/>
                </a:tc>
                <a:tc>
                  <a:txBody>
                    <a:bodyPr/>
                    <a:lstStyle/>
                    <a:p>
                      <a:pPr algn="ctr"/>
                      <a:r>
                        <a:rPr lang="en-US" dirty="0"/>
                        <a:t>-8</a:t>
                      </a:r>
                    </a:p>
                  </a:txBody>
                  <a:tcPr/>
                </a:tc>
                <a:tc>
                  <a:txBody>
                    <a:bodyPr/>
                    <a:lstStyle/>
                    <a:p>
                      <a:pPr algn="ctr"/>
                      <a:r>
                        <a:rPr lang="en-US" dirty="0"/>
                        <a:t>-0</a:t>
                      </a:r>
                    </a:p>
                  </a:txBody>
                  <a:tcPr/>
                </a:tc>
                <a:tc>
                  <a:txBody>
                    <a:bodyPr/>
                    <a:lstStyle/>
                    <a:p>
                      <a:pPr algn="ctr"/>
                      <a:r>
                        <a:rPr lang="en-US" dirty="0"/>
                        <a:t>-7</a:t>
                      </a:r>
                    </a:p>
                  </a:txBody>
                  <a:tcPr/>
                </a:tc>
                <a:extLst>
                  <a:ext uri="{0D108BD9-81ED-4DB2-BD59-A6C34878D82A}">
                    <a16:rowId xmlns:a16="http://schemas.microsoft.com/office/drawing/2014/main" val="2831224449"/>
                  </a:ext>
                </a:extLst>
              </a:tr>
              <a:tr h="363859">
                <a:tc>
                  <a:txBody>
                    <a:bodyPr/>
                    <a:lstStyle/>
                    <a:p>
                      <a:pPr algn="ctr"/>
                      <a:r>
                        <a:rPr lang="en-US" dirty="0"/>
                        <a:t>1001</a:t>
                      </a:r>
                    </a:p>
                  </a:txBody>
                  <a:tcPr/>
                </a:tc>
                <a:tc>
                  <a:txBody>
                    <a:bodyPr/>
                    <a:lstStyle/>
                    <a:p>
                      <a:pPr algn="ctr"/>
                      <a:r>
                        <a:rPr lang="en-US" dirty="0"/>
                        <a:t>9</a:t>
                      </a:r>
                    </a:p>
                  </a:txBody>
                  <a:tcPr/>
                </a:tc>
                <a:tc>
                  <a:txBody>
                    <a:bodyPr/>
                    <a:lstStyle/>
                    <a:p>
                      <a:pPr algn="ctr"/>
                      <a:r>
                        <a:rPr lang="en-US" dirty="0"/>
                        <a:t>-7</a:t>
                      </a:r>
                    </a:p>
                  </a:txBody>
                  <a:tcPr/>
                </a:tc>
                <a:tc>
                  <a:txBody>
                    <a:bodyPr/>
                    <a:lstStyle/>
                    <a:p>
                      <a:pPr algn="ctr"/>
                      <a:r>
                        <a:rPr lang="en-US" dirty="0"/>
                        <a:t>-1</a:t>
                      </a:r>
                    </a:p>
                  </a:txBody>
                  <a:tcPr/>
                </a:tc>
                <a:tc>
                  <a:txBody>
                    <a:bodyPr/>
                    <a:lstStyle/>
                    <a:p>
                      <a:pPr algn="ctr"/>
                      <a:r>
                        <a:rPr lang="en-US" dirty="0"/>
                        <a:t>-6</a:t>
                      </a:r>
                    </a:p>
                  </a:txBody>
                  <a:tcPr/>
                </a:tc>
                <a:extLst>
                  <a:ext uri="{0D108BD9-81ED-4DB2-BD59-A6C34878D82A}">
                    <a16:rowId xmlns:a16="http://schemas.microsoft.com/office/drawing/2014/main" val="1598157548"/>
                  </a:ext>
                </a:extLst>
              </a:tr>
              <a:tr h="363859">
                <a:tc>
                  <a:txBody>
                    <a:bodyPr/>
                    <a:lstStyle/>
                    <a:p>
                      <a:pPr algn="ctr"/>
                      <a:r>
                        <a:rPr lang="en-US" dirty="0"/>
                        <a:t>1010</a:t>
                      </a:r>
                    </a:p>
                  </a:txBody>
                  <a:tcPr/>
                </a:tc>
                <a:tc>
                  <a:txBody>
                    <a:bodyPr/>
                    <a:lstStyle/>
                    <a:p>
                      <a:pPr algn="ctr"/>
                      <a:r>
                        <a:rPr lang="en-US" dirty="0"/>
                        <a:t>10</a:t>
                      </a:r>
                    </a:p>
                  </a:txBody>
                  <a:tcPr/>
                </a:tc>
                <a:tc>
                  <a:txBody>
                    <a:bodyPr/>
                    <a:lstStyle/>
                    <a:p>
                      <a:pPr algn="ctr"/>
                      <a:r>
                        <a:rPr lang="en-US" dirty="0"/>
                        <a:t>-6</a:t>
                      </a:r>
                    </a:p>
                  </a:txBody>
                  <a:tcPr/>
                </a:tc>
                <a:tc>
                  <a:txBody>
                    <a:bodyPr/>
                    <a:lstStyle/>
                    <a:p>
                      <a:pPr algn="ctr"/>
                      <a:r>
                        <a:rPr lang="en-US" dirty="0"/>
                        <a:t>-2</a:t>
                      </a:r>
                    </a:p>
                  </a:txBody>
                  <a:tcPr/>
                </a:tc>
                <a:tc>
                  <a:txBody>
                    <a:bodyPr/>
                    <a:lstStyle/>
                    <a:p>
                      <a:pPr algn="ctr"/>
                      <a:r>
                        <a:rPr lang="en-US" dirty="0"/>
                        <a:t>-5</a:t>
                      </a:r>
                    </a:p>
                  </a:txBody>
                  <a:tcPr/>
                </a:tc>
                <a:extLst>
                  <a:ext uri="{0D108BD9-81ED-4DB2-BD59-A6C34878D82A}">
                    <a16:rowId xmlns:a16="http://schemas.microsoft.com/office/drawing/2014/main" val="227648620"/>
                  </a:ext>
                </a:extLst>
              </a:tr>
              <a:tr h="363859">
                <a:tc>
                  <a:txBody>
                    <a:bodyPr/>
                    <a:lstStyle/>
                    <a:p>
                      <a:pPr algn="ctr"/>
                      <a:r>
                        <a:rPr lang="en-US" dirty="0"/>
                        <a:t>1011</a:t>
                      </a:r>
                    </a:p>
                  </a:txBody>
                  <a:tcPr/>
                </a:tc>
                <a:tc>
                  <a:txBody>
                    <a:bodyPr/>
                    <a:lstStyle/>
                    <a:p>
                      <a:pPr algn="ctr"/>
                      <a:r>
                        <a:rPr lang="en-US" dirty="0"/>
                        <a:t>11</a:t>
                      </a:r>
                    </a:p>
                  </a:txBody>
                  <a:tcPr/>
                </a:tc>
                <a:tc>
                  <a:txBody>
                    <a:bodyPr/>
                    <a:lstStyle/>
                    <a:p>
                      <a:pPr algn="ctr"/>
                      <a:r>
                        <a:rPr lang="en-US" dirty="0"/>
                        <a:t>-5</a:t>
                      </a:r>
                    </a:p>
                  </a:txBody>
                  <a:tcPr/>
                </a:tc>
                <a:tc>
                  <a:txBody>
                    <a:bodyPr/>
                    <a:lstStyle/>
                    <a:p>
                      <a:pPr algn="ctr"/>
                      <a:r>
                        <a:rPr lang="en-US" dirty="0"/>
                        <a:t>-3</a:t>
                      </a:r>
                    </a:p>
                  </a:txBody>
                  <a:tcPr/>
                </a:tc>
                <a:tc>
                  <a:txBody>
                    <a:bodyPr/>
                    <a:lstStyle/>
                    <a:p>
                      <a:pPr algn="ctr"/>
                      <a:r>
                        <a:rPr lang="en-US" dirty="0"/>
                        <a:t>-4</a:t>
                      </a:r>
                    </a:p>
                  </a:txBody>
                  <a:tcPr/>
                </a:tc>
                <a:extLst>
                  <a:ext uri="{0D108BD9-81ED-4DB2-BD59-A6C34878D82A}">
                    <a16:rowId xmlns:a16="http://schemas.microsoft.com/office/drawing/2014/main" val="3571209696"/>
                  </a:ext>
                </a:extLst>
              </a:tr>
              <a:tr h="363859">
                <a:tc>
                  <a:txBody>
                    <a:bodyPr/>
                    <a:lstStyle/>
                    <a:p>
                      <a:pPr algn="ctr"/>
                      <a:r>
                        <a:rPr lang="en-US" dirty="0"/>
                        <a:t>1100</a:t>
                      </a:r>
                    </a:p>
                  </a:txBody>
                  <a:tcPr/>
                </a:tc>
                <a:tc>
                  <a:txBody>
                    <a:bodyPr/>
                    <a:lstStyle/>
                    <a:p>
                      <a:pPr algn="ctr"/>
                      <a:r>
                        <a:rPr lang="en-US" dirty="0"/>
                        <a:t>12</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-3</a:t>
                      </a:r>
                    </a:p>
                  </a:txBody>
                  <a:tcPr/>
                </a:tc>
                <a:extLst>
                  <a:ext uri="{0D108BD9-81ED-4DB2-BD59-A6C34878D82A}">
                    <a16:rowId xmlns:a16="http://schemas.microsoft.com/office/drawing/2014/main" val="10002"/>
                  </a:ext>
                </a:extLst>
              </a:tr>
              <a:tr h="363859">
                <a:tc>
                  <a:txBody>
                    <a:bodyPr/>
                    <a:lstStyle/>
                    <a:p>
                      <a:pPr algn="ctr"/>
                      <a:r>
                        <a:rPr lang="en-US" dirty="0"/>
                        <a:t>1101</a:t>
                      </a:r>
                    </a:p>
                  </a:txBody>
                  <a:tcPr/>
                </a:tc>
                <a:tc>
                  <a:txBody>
                    <a:bodyPr/>
                    <a:lstStyle/>
                    <a:p>
                      <a:pPr algn="ctr"/>
                      <a:r>
                        <a:rPr lang="en-US" dirty="0"/>
                        <a:t>13</a:t>
                      </a:r>
                    </a:p>
                  </a:txBody>
                  <a:tcPr/>
                </a:tc>
                <a:tc>
                  <a:txBody>
                    <a:bodyPr/>
                    <a:lstStyle/>
                    <a:p>
                      <a:pPr algn="ctr"/>
                      <a:r>
                        <a:rPr lang="en-US" dirty="0"/>
                        <a:t>-3</a:t>
                      </a:r>
                    </a:p>
                  </a:txBody>
                  <a:tcPr/>
                </a:tc>
                <a:tc>
                  <a:txBody>
                    <a:bodyPr/>
                    <a:lstStyle/>
                    <a:p>
                      <a:pPr algn="ctr"/>
                      <a:r>
                        <a:rPr lang="en-US" dirty="0"/>
                        <a:t>-5</a:t>
                      </a:r>
                    </a:p>
                  </a:txBody>
                  <a:tcPr/>
                </a:tc>
                <a:tc>
                  <a:txBody>
                    <a:bodyPr/>
                    <a:lstStyle/>
                    <a:p>
                      <a:pPr algn="ctr"/>
                      <a:r>
                        <a:rPr lang="en-US" dirty="0"/>
                        <a:t>-2</a:t>
                      </a:r>
                    </a:p>
                  </a:txBody>
                  <a:tcPr/>
                </a:tc>
                <a:extLst>
                  <a:ext uri="{0D108BD9-81ED-4DB2-BD59-A6C34878D82A}">
                    <a16:rowId xmlns:a16="http://schemas.microsoft.com/office/drawing/2014/main" val="10003"/>
                  </a:ext>
                </a:extLst>
              </a:tr>
              <a:tr h="363859">
                <a:tc>
                  <a:txBody>
                    <a:bodyPr/>
                    <a:lstStyle/>
                    <a:p>
                      <a:pPr algn="ctr"/>
                      <a:r>
                        <a:rPr lang="en-US" dirty="0"/>
                        <a:t>1110</a:t>
                      </a:r>
                    </a:p>
                  </a:txBody>
                  <a:tcPr/>
                </a:tc>
                <a:tc>
                  <a:txBody>
                    <a:bodyPr/>
                    <a:lstStyle/>
                    <a:p>
                      <a:pPr algn="ctr"/>
                      <a:r>
                        <a:rPr lang="en-US" dirty="0"/>
                        <a:t>14</a:t>
                      </a:r>
                    </a:p>
                  </a:txBody>
                  <a:tcPr/>
                </a:tc>
                <a:tc>
                  <a:txBody>
                    <a:bodyPr/>
                    <a:lstStyle/>
                    <a:p>
                      <a:pPr algn="ctr"/>
                      <a:r>
                        <a:rPr lang="en-US" dirty="0"/>
                        <a:t>-2</a:t>
                      </a:r>
                    </a:p>
                  </a:txBody>
                  <a:tcPr/>
                </a:tc>
                <a:tc>
                  <a:txBody>
                    <a:bodyPr/>
                    <a:lstStyle/>
                    <a:p>
                      <a:pPr algn="ctr"/>
                      <a:r>
                        <a:rPr lang="en-US" dirty="0"/>
                        <a:t>-6</a:t>
                      </a:r>
                    </a:p>
                  </a:txBody>
                  <a:tcPr/>
                </a:tc>
                <a:tc>
                  <a:txBody>
                    <a:bodyPr/>
                    <a:lstStyle/>
                    <a:p>
                      <a:pPr algn="ctr"/>
                      <a:r>
                        <a:rPr lang="en-US" dirty="0"/>
                        <a:t>-1</a:t>
                      </a:r>
                    </a:p>
                  </a:txBody>
                  <a:tcPr/>
                </a:tc>
                <a:extLst>
                  <a:ext uri="{0D108BD9-81ED-4DB2-BD59-A6C34878D82A}">
                    <a16:rowId xmlns:a16="http://schemas.microsoft.com/office/drawing/2014/main" val="1103604171"/>
                  </a:ext>
                </a:extLst>
              </a:tr>
              <a:tr h="363859">
                <a:tc>
                  <a:txBody>
                    <a:bodyPr/>
                    <a:lstStyle/>
                    <a:p>
                      <a:pPr algn="ctr"/>
                      <a:r>
                        <a:rPr lang="en-US" dirty="0"/>
                        <a:t>1111</a:t>
                      </a:r>
                    </a:p>
                  </a:txBody>
                  <a:tcPr/>
                </a:tc>
                <a:tc>
                  <a:txBody>
                    <a:bodyPr/>
                    <a:lstStyle/>
                    <a:p>
                      <a:pPr algn="ctr"/>
                      <a:r>
                        <a:rPr lang="en-US" dirty="0"/>
                        <a:t>15</a:t>
                      </a:r>
                    </a:p>
                  </a:txBody>
                  <a:tcPr/>
                </a:tc>
                <a:tc>
                  <a:txBody>
                    <a:bodyPr/>
                    <a:lstStyle/>
                    <a:p>
                      <a:pPr algn="ctr"/>
                      <a:r>
                        <a:rPr lang="en-US" dirty="0"/>
                        <a:t>-1</a:t>
                      </a:r>
                    </a:p>
                  </a:txBody>
                  <a:tcPr/>
                </a:tc>
                <a:tc>
                  <a:txBody>
                    <a:bodyPr/>
                    <a:lstStyle/>
                    <a:p>
                      <a:pPr algn="ctr"/>
                      <a:r>
                        <a:rPr lang="en-US" dirty="0"/>
                        <a:t>-7</a:t>
                      </a:r>
                    </a:p>
                  </a:txBody>
                  <a:tcPr/>
                </a:tc>
                <a:tc>
                  <a:txBody>
                    <a:bodyPr/>
                    <a:lstStyle/>
                    <a:p>
                      <a:pPr algn="ctr"/>
                      <a:r>
                        <a:rPr lang="en-US" dirty="0"/>
                        <a:t>-0</a:t>
                      </a:r>
                    </a:p>
                  </a:txBody>
                  <a:tcPr/>
                </a:tc>
                <a:extLst>
                  <a:ext uri="{0D108BD9-81ED-4DB2-BD59-A6C34878D82A}">
                    <a16:rowId xmlns:a16="http://schemas.microsoft.com/office/drawing/2014/main" val="10004"/>
                  </a:ext>
                </a:extLst>
              </a:tr>
            </a:tbl>
          </a:graphicData>
        </a:graphic>
      </p:graphicFrame>
      <p:sp>
        <p:nvSpPr>
          <p:cNvPr id="7" name="Content Placeholder 2"/>
          <p:cNvSpPr txBox="1">
            <a:spLocks/>
          </p:cNvSpPr>
          <p:nvPr/>
        </p:nvSpPr>
        <p:spPr bwMode="auto">
          <a:xfrm>
            <a:off x="486830" y="51664"/>
            <a:ext cx="8247965" cy="471514"/>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nSpc>
                <a:spcPts val="1600"/>
              </a:lnSpc>
            </a:pPr>
            <a:r>
              <a:rPr lang="en-US" sz="2000" dirty="0"/>
              <a:t>Table shows how bit strings are interpreted in each representation, expressed as a decimal number, with care taken to show sign for zero </a:t>
            </a:r>
          </a:p>
        </p:txBody>
      </p:sp>
    </p:spTree>
    <p:extLst>
      <p:ext uri="{BB962C8B-B14F-4D97-AF65-F5344CB8AC3E}">
        <p14:creationId xmlns:p14="http://schemas.microsoft.com/office/powerpoint/2010/main" val="1841293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Evaluate 2’s complement</a:t>
            </a:r>
          </a:p>
        </p:txBody>
      </p:sp>
      <p:sp>
        <p:nvSpPr>
          <p:cNvPr id="3" name="Content Placeholder 2"/>
          <p:cNvSpPr>
            <a:spLocks noGrp="1"/>
          </p:cNvSpPr>
          <p:nvPr>
            <p:ph idx="1"/>
          </p:nvPr>
        </p:nvSpPr>
        <p:spPr>
          <a:xfrm>
            <a:off x="457200" y="1600200"/>
            <a:ext cx="8229600" cy="4871720"/>
          </a:xfrm>
        </p:spPr>
        <p:txBody>
          <a:bodyPr>
            <a:noAutofit/>
          </a:bodyPr>
          <a:lstStyle/>
          <a:p>
            <a:pPr>
              <a:lnSpc>
                <a:spcPct val="90000"/>
              </a:lnSpc>
            </a:pPr>
            <a:r>
              <a:rPr lang="en-US" sz="2400" dirty="0"/>
              <a:t>Negation, a less frequent operation, is slower and</a:t>
            </a:r>
            <a:br>
              <a:rPr lang="en-US" sz="2400" dirty="0"/>
            </a:br>
            <a:r>
              <a:rPr lang="en-US" sz="2400" dirty="0"/>
              <a:t>more expensive in 2’s than in sign-magnitude or 1’s:</a:t>
            </a:r>
          </a:p>
          <a:p>
            <a:pPr lvl="1">
              <a:lnSpc>
                <a:spcPct val="90000"/>
              </a:lnSpc>
            </a:pPr>
            <a:r>
              <a:rPr lang="en-US" sz="1800" i="1" dirty="0"/>
              <a:t>Invert all bits and then add 1 </a:t>
            </a:r>
          </a:p>
          <a:p>
            <a:pPr>
              <a:lnSpc>
                <a:spcPct val="90000"/>
              </a:lnSpc>
            </a:pPr>
            <a:r>
              <a:rPr lang="en-US" sz="2400" dirty="0"/>
              <a:t>2’s has only one representation for zero			</a:t>
            </a:r>
            <a:r>
              <a:rPr lang="en-US" sz="2400" dirty="0">
                <a:solidFill>
                  <a:srgbClr val="0070C0"/>
                </a:solidFill>
              </a:rPr>
              <a:t>√</a:t>
            </a:r>
          </a:p>
          <a:p>
            <a:pPr>
              <a:lnSpc>
                <a:spcPct val="90000"/>
              </a:lnSpc>
            </a:pPr>
            <a:r>
              <a:rPr lang="en-US" sz="2400" dirty="0"/>
              <a:t>2’s high-order bit serves as the sign			</a:t>
            </a:r>
            <a:r>
              <a:rPr lang="en-US" sz="2400" dirty="0">
                <a:solidFill>
                  <a:srgbClr val="0070C0"/>
                </a:solidFill>
              </a:rPr>
              <a:t>√</a:t>
            </a:r>
          </a:p>
          <a:p>
            <a:pPr>
              <a:lnSpc>
                <a:spcPct val="90000"/>
              </a:lnSpc>
            </a:pPr>
            <a:r>
              <a:rPr lang="en-US" sz="2400" dirty="0"/>
              <a:t>Addition and subtraction generate correct result sign	</a:t>
            </a:r>
            <a:r>
              <a:rPr lang="en-US" sz="2400" dirty="0">
                <a:solidFill>
                  <a:srgbClr val="0070C0"/>
                </a:solidFill>
              </a:rPr>
              <a:t>√</a:t>
            </a:r>
          </a:p>
          <a:p>
            <a:pPr>
              <a:lnSpc>
                <a:spcPct val="90000"/>
              </a:lnSpc>
            </a:pPr>
            <a:r>
              <a:rPr lang="en-US" sz="2400" dirty="0"/>
              <a:t>Correct numeric result requires no end-around carry	</a:t>
            </a:r>
            <a:r>
              <a:rPr lang="en-US" sz="2400" dirty="0">
                <a:solidFill>
                  <a:srgbClr val="0070C0"/>
                </a:solidFill>
              </a:rPr>
              <a:t>√</a:t>
            </a:r>
          </a:p>
          <a:p>
            <a:pPr lvl="1">
              <a:lnSpc>
                <a:spcPct val="90000"/>
              </a:lnSpc>
            </a:pPr>
            <a:r>
              <a:rPr lang="en-US" sz="1800" dirty="0"/>
              <a:t>thus, </a:t>
            </a:r>
            <a:r>
              <a:rPr lang="en-US" sz="1800" i="1" dirty="0"/>
              <a:t> 2’s add/subtract hardware circuit is identical to</a:t>
            </a:r>
            <a:br>
              <a:rPr lang="en-US" sz="1800" i="1" dirty="0"/>
            </a:br>
            <a:r>
              <a:rPr lang="en-US" sz="1800" i="1" dirty="0"/>
              <a:t>unsigned integer add/subtract hardware circuit	</a:t>
            </a:r>
            <a:r>
              <a:rPr lang="en-US" sz="1800" dirty="0"/>
              <a:t>		</a:t>
            </a:r>
            <a:r>
              <a:rPr lang="en-US" sz="2400" dirty="0">
                <a:solidFill>
                  <a:srgbClr val="0070C0"/>
                </a:solidFill>
              </a:rPr>
              <a:t>√√</a:t>
            </a:r>
            <a:br>
              <a:rPr lang="en-US" sz="2200" dirty="0"/>
            </a:br>
            <a:br>
              <a:rPr lang="en-US" sz="2200" dirty="0"/>
            </a:br>
            <a:endParaRPr lang="en-US" sz="2200" dirty="0"/>
          </a:p>
          <a:p>
            <a:pPr>
              <a:lnSpc>
                <a:spcPct val="90000"/>
              </a:lnSpc>
            </a:pPr>
            <a:r>
              <a:rPr lang="en-US" sz="2200" dirty="0">
                <a:solidFill>
                  <a:srgbClr val="00B050"/>
                </a:solidFill>
              </a:rPr>
              <a:t>Modern computers use unsigned and 2’s complement as their native integer representations (</a:t>
            </a:r>
            <a:r>
              <a:rPr lang="en-US" sz="2200" dirty="0">
                <a:solidFill>
                  <a:srgbClr val="0432FF"/>
                </a:solidFill>
              </a:rPr>
              <a:t>built into the adder circuitry</a:t>
            </a:r>
            <a:r>
              <a:rPr lang="en-US" sz="2200" dirty="0">
                <a:solidFill>
                  <a:srgbClr val="00B050"/>
                </a:solidFill>
              </a:rPr>
              <a:t>) </a:t>
            </a:r>
            <a:r>
              <a:rPr lang="en-US" sz="2200" dirty="0"/>
              <a:t>		</a:t>
            </a:r>
            <a:br>
              <a:rPr lang="en-US" sz="2200" dirty="0"/>
            </a:br>
            <a:endParaRPr lang="en-US" sz="2200" dirty="0">
              <a:solidFill>
                <a:srgbClr val="FF0000"/>
              </a:solidFill>
            </a:endParaRPr>
          </a:p>
        </p:txBody>
      </p:sp>
      <p:sp>
        <p:nvSpPr>
          <p:cNvPr id="4" name="TextBox 3"/>
          <p:cNvSpPr txBox="1"/>
          <p:nvPr/>
        </p:nvSpPr>
        <p:spPr>
          <a:xfrm>
            <a:off x="7775357" y="2216792"/>
            <a:ext cx="338554" cy="461665"/>
          </a:xfrm>
          <a:prstGeom prst="rect">
            <a:avLst/>
          </a:prstGeom>
          <a:noFill/>
        </p:spPr>
        <p:txBody>
          <a:bodyPr wrap="none" rtlCol="0">
            <a:spAutoFit/>
          </a:bodyPr>
          <a:lstStyle/>
          <a:p>
            <a:r>
              <a:rPr lang="en-US" sz="2400" b="1" dirty="0">
                <a:solidFill>
                  <a:srgbClr val="FF0000"/>
                </a:solidFill>
              </a:rPr>
              <a:t>–</a:t>
            </a:r>
          </a:p>
        </p:txBody>
      </p:sp>
      <p:sp>
        <p:nvSpPr>
          <p:cNvPr id="7" name="TextBox 6"/>
          <p:cNvSpPr txBox="1"/>
          <p:nvPr/>
        </p:nvSpPr>
        <p:spPr>
          <a:xfrm>
            <a:off x="3272667" y="1055082"/>
            <a:ext cx="2383693" cy="461665"/>
          </a:xfrm>
          <a:prstGeom prst="rect">
            <a:avLst/>
          </a:prstGeom>
          <a:noFill/>
        </p:spPr>
        <p:txBody>
          <a:bodyPr wrap="square" rtlCol="0">
            <a:spAutoFit/>
          </a:bodyPr>
          <a:lstStyle/>
          <a:p>
            <a:r>
              <a:rPr lang="en-US" sz="2400" dirty="0"/>
              <a:t> </a:t>
            </a:r>
            <a:r>
              <a:rPr lang="en-US" sz="2400" dirty="0">
                <a:solidFill>
                  <a:srgbClr val="0070C0"/>
                </a:solidFill>
              </a:rPr>
              <a:t>√</a:t>
            </a:r>
            <a:r>
              <a:rPr lang="en-US" sz="2400" dirty="0">
                <a:solidFill>
                  <a:srgbClr val="0000FF"/>
                </a:solidFill>
              </a:rPr>
              <a:t> </a:t>
            </a:r>
            <a:r>
              <a:rPr lang="en-US" sz="2400" dirty="0"/>
              <a:t>= good  </a:t>
            </a:r>
            <a:r>
              <a:rPr lang="en-US" sz="2400" b="1" dirty="0">
                <a:solidFill>
                  <a:srgbClr val="FF0000"/>
                </a:solidFill>
              </a:rPr>
              <a:t>–</a:t>
            </a:r>
            <a:r>
              <a:rPr lang="en-US" sz="2400" dirty="0"/>
              <a:t> = bad</a:t>
            </a:r>
          </a:p>
        </p:txBody>
      </p:sp>
      <p:sp>
        <p:nvSpPr>
          <p:cNvPr id="5" name="Date Placeholder 4"/>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F616CA18-62AE-B34C-A151-070DF961BCFA}" type="slidenum">
              <a:rPr lang="en-US" smtClean="0"/>
              <a:pPr/>
              <a:t>237</a:t>
            </a:fld>
            <a:endParaRPr lang="en-US"/>
          </a:p>
        </p:txBody>
      </p:sp>
    </p:spTree>
    <p:extLst>
      <p:ext uri="{BB962C8B-B14F-4D97-AF65-F5344CB8AC3E}">
        <p14:creationId xmlns:p14="http://schemas.microsoft.com/office/powerpoint/2010/main" val="1461451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wipe(down)">
                                      <p:cBhvr>
                                        <p:cTn id="15" dur="580">
                                          <p:stCondLst>
                                            <p:cond delay="0"/>
                                          </p:stCondLst>
                                        </p:cTn>
                                        <p:tgtEl>
                                          <p:spTgt spid="4">
                                            <p:txEl>
                                              <p:pRg st="0" end="0"/>
                                            </p:txEl>
                                          </p:spTgt>
                                        </p:tgtEl>
                                      </p:cBhvr>
                                    </p:animEffect>
                                    <p:anim calcmode="lin" valueType="num">
                                      <p:cBhvr>
                                        <p:cTn id="16"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4">
                                            <p:txEl>
                                              <p:pRg st="0" end="0"/>
                                            </p:txEl>
                                          </p:spTgt>
                                        </p:tgtEl>
                                      </p:cBhvr>
                                      <p:to x="100000" y="60000"/>
                                    </p:animScale>
                                    <p:animScale>
                                      <p:cBhvr>
                                        <p:cTn id="22" dur="166" decel="50000">
                                          <p:stCondLst>
                                            <p:cond delay="676"/>
                                          </p:stCondLst>
                                        </p:cTn>
                                        <p:tgtEl>
                                          <p:spTgt spid="4">
                                            <p:txEl>
                                              <p:pRg st="0" end="0"/>
                                            </p:txEl>
                                          </p:spTgt>
                                        </p:tgtEl>
                                      </p:cBhvr>
                                      <p:to x="100000" y="100000"/>
                                    </p:animScale>
                                    <p:animScale>
                                      <p:cBhvr>
                                        <p:cTn id="23" dur="26">
                                          <p:stCondLst>
                                            <p:cond delay="1312"/>
                                          </p:stCondLst>
                                        </p:cTn>
                                        <p:tgtEl>
                                          <p:spTgt spid="4">
                                            <p:txEl>
                                              <p:pRg st="0" end="0"/>
                                            </p:txEl>
                                          </p:spTgt>
                                        </p:tgtEl>
                                      </p:cBhvr>
                                      <p:to x="100000" y="80000"/>
                                    </p:animScale>
                                    <p:animScale>
                                      <p:cBhvr>
                                        <p:cTn id="24" dur="166" decel="50000">
                                          <p:stCondLst>
                                            <p:cond delay="1338"/>
                                          </p:stCondLst>
                                        </p:cTn>
                                        <p:tgtEl>
                                          <p:spTgt spid="4">
                                            <p:txEl>
                                              <p:pRg st="0" end="0"/>
                                            </p:txEl>
                                          </p:spTgt>
                                        </p:tgtEl>
                                      </p:cBhvr>
                                      <p:to x="100000" y="100000"/>
                                    </p:animScale>
                                    <p:animScale>
                                      <p:cBhvr>
                                        <p:cTn id="25" dur="26">
                                          <p:stCondLst>
                                            <p:cond delay="1642"/>
                                          </p:stCondLst>
                                        </p:cTn>
                                        <p:tgtEl>
                                          <p:spTgt spid="4">
                                            <p:txEl>
                                              <p:pRg st="0" end="0"/>
                                            </p:txEl>
                                          </p:spTgt>
                                        </p:tgtEl>
                                      </p:cBhvr>
                                      <p:to x="100000" y="90000"/>
                                    </p:animScale>
                                    <p:animScale>
                                      <p:cBhvr>
                                        <p:cTn id="26" dur="166" decel="50000">
                                          <p:stCondLst>
                                            <p:cond delay="1668"/>
                                          </p:stCondLst>
                                        </p:cTn>
                                        <p:tgtEl>
                                          <p:spTgt spid="4">
                                            <p:txEl>
                                              <p:pRg st="0" end="0"/>
                                            </p:txEl>
                                          </p:spTgt>
                                        </p:tgtEl>
                                      </p:cBhvr>
                                      <p:to x="100000" y="100000"/>
                                    </p:animScale>
                                    <p:animScale>
                                      <p:cBhvr>
                                        <p:cTn id="27" dur="26">
                                          <p:stCondLst>
                                            <p:cond delay="1808"/>
                                          </p:stCondLst>
                                        </p:cTn>
                                        <p:tgtEl>
                                          <p:spTgt spid="4">
                                            <p:txEl>
                                              <p:pRg st="0" end="0"/>
                                            </p:txEl>
                                          </p:spTgt>
                                        </p:tgtEl>
                                      </p:cBhvr>
                                      <p:to x="100000" y="95000"/>
                                    </p:animScale>
                                    <p:animScale>
                                      <p:cBhvr>
                                        <p:cTn id="28" dur="166" decel="50000">
                                          <p:stCondLst>
                                            <p:cond delay="1834"/>
                                          </p:stCondLst>
                                        </p:cTn>
                                        <p:tgtEl>
                                          <p:spTgt spid="4">
                                            <p:txEl>
                                              <p:pRg st="0" end="0"/>
                                            </p:txEl>
                                          </p:spTgt>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P spid="4" grpId="0"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Sign extension: increase # bits, retain value</a:t>
            </a:r>
          </a:p>
        </p:txBody>
      </p:sp>
      <p:sp>
        <p:nvSpPr>
          <p:cNvPr id="3" name="Content Placeholder 2"/>
          <p:cNvSpPr>
            <a:spLocks noGrp="1"/>
          </p:cNvSpPr>
          <p:nvPr>
            <p:ph idx="1"/>
          </p:nvPr>
        </p:nvSpPr>
        <p:spPr>
          <a:xfrm>
            <a:off x="486830" y="1060638"/>
            <a:ext cx="8247965" cy="4924814"/>
          </a:xfrm>
        </p:spPr>
        <p:txBody>
          <a:bodyPr/>
          <a:lstStyle/>
          <a:p>
            <a:pPr>
              <a:lnSpc>
                <a:spcPts val="3000"/>
              </a:lnSpc>
            </a:pPr>
            <a:r>
              <a:rPr lang="en-US" sz="2800" dirty="0">
                <a:solidFill>
                  <a:srgbClr val="0432FF"/>
                </a:solidFill>
              </a:rPr>
              <a:t>Sign extension</a:t>
            </a:r>
            <a:r>
              <a:rPr lang="en-US" sz="2800" dirty="0"/>
              <a:t>:  used to increase size of integer representation </a:t>
            </a:r>
            <a:r>
              <a:rPr lang="en-US" sz="2800" i="1" dirty="0"/>
              <a:t>without changing the value represented</a:t>
            </a:r>
            <a:r>
              <a:rPr lang="en-US" sz="2800" dirty="0"/>
              <a:t>, e.g., convert from 32-bit to 64-bit</a:t>
            </a:r>
          </a:p>
          <a:p>
            <a:pPr>
              <a:lnSpc>
                <a:spcPts val="3000"/>
              </a:lnSpc>
            </a:pPr>
            <a:r>
              <a:rPr lang="en-US" sz="2800" dirty="0"/>
              <a:t>Value represented must not change</a:t>
            </a:r>
          </a:p>
          <a:p>
            <a:pPr lvl="1">
              <a:lnSpc>
                <a:spcPts val="3000"/>
              </a:lnSpc>
            </a:pPr>
            <a:r>
              <a:rPr lang="en-US" sz="2400" dirty="0"/>
              <a:t>So original bit positions must remain fixed</a:t>
            </a:r>
          </a:p>
          <a:p>
            <a:pPr lvl="1">
              <a:lnSpc>
                <a:spcPts val="3000"/>
              </a:lnSpc>
            </a:pPr>
            <a:r>
              <a:rPr lang="en-US" sz="2400" dirty="0"/>
              <a:t>Increase # bits by extending from MSB bit position</a:t>
            </a:r>
          </a:p>
          <a:p>
            <a:pPr>
              <a:lnSpc>
                <a:spcPts val="3000"/>
              </a:lnSpc>
            </a:pPr>
            <a:r>
              <a:rPr lang="en-US" sz="2800" dirty="0"/>
              <a:t>For unsigned numbers, “sign extension” accomplished by adding </a:t>
            </a:r>
            <a:r>
              <a:rPr lang="en-US" sz="2800" dirty="0">
                <a:solidFill>
                  <a:srgbClr val="0432FF"/>
                </a:solidFill>
              </a:rPr>
              <a:t>leading zeros</a:t>
            </a:r>
          </a:p>
          <a:p>
            <a:pPr>
              <a:lnSpc>
                <a:spcPts val="3000"/>
              </a:lnSpc>
            </a:pPr>
            <a:r>
              <a:rPr lang="en-US" sz="2800" dirty="0"/>
              <a:t>For 2’s complement extend by copying MSB (sign) bit into the new high-weight bit positions </a:t>
            </a:r>
          </a:p>
          <a:p>
            <a:pPr>
              <a:lnSpc>
                <a:spcPts val="3000"/>
              </a:lnSpc>
            </a:pPr>
            <a:r>
              <a:rPr lang="en-US" sz="2800" dirty="0"/>
              <a:t>What hardware is needed to replicate a bit </a:t>
            </a:r>
            <a:r>
              <a:rPr lang="en-US" sz="2800" i="1" dirty="0"/>
              <a:t>k</a:t>
            </a:r>
            <a:r>
              <a:rPr lang="en-US" sz="2800" dirty="0"/>
              <a:t> times?</a:t>
            </a:r>
          </a:p>
          <a:p>
            <a:pPr lvl="1">
              <a:lnSpc>
                <a:spcPts val="3000"/>
              </a:lnSpc>
            </a:pPr>
            <a:r>
              <a:rPr lang="en-US" sz="2400" dirty="0"/>
              <a:t>A wire with </a:t>
            </a:r>
            <a:r>
              <a:rPr lang="en-US" sz="2400" i="1" dirty="0"/>
              <a:t>k+1</a:t>
            </a:r>
            <a:r>
              <a:rPr lang="en-US" sz="2400" dirty="0"/>
              <a:t> branches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238</a:t>
            </a:fld>
            <a:endParaRPr lang="en-US"/>
          </a:p>
        </p:txBody>
      </p:sp>
      <p:grpSp>
        <p:nvGrpSpPr>
          <p:cNvPr id="27" name="Group 26"/>
          <p:cNvGrpSpPr/>
          <p:nvPr/>
        </p:nvGrpSpPr>
        <p:grpSpPr>
          <a:xfrm>
            <a:off x="5020404" y="5758963"/>
            <a:ext cx="2904400" cy="1072818"/>
            <a:chOff x="5020404" y="5758963"/>
            <a:chExt cx="2904400" cy="1072818"/>
          </a:xfrm>
        </p:grpSpPr>
        <p:cxnSp>
          <p:nvCxnSpPr>
            <p:cNvPr id="7" name="Straight Connector 6"/>
            <p:cNvCxnSpPr/>
            <p:nvPr/>
          </p:nvCxnSpPr>
          <p:spPr bwMode="auto">
            <a:xfrm flipH="1" flipV="1">
              <a:off x="5064369" y="5917223"/>
              <a:ext cx="2206869" cy="29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9" name="Straight Arrow Connector 8"/>
            <p:cNvCxnSpPr/>
            <p:nvPr/>
          </p:nvCxnSpPr>
          <p:spPr bwMode="auto">
            <a:xfrm>
              <a:off x="5081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a:off x="5234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1" name="Straight Arrow Connector 10"/>
            <p:cNvCxnSpPr/>
            <p:nvPr/>
          </p:nvCxnSpPr>
          <p:spPr bwMode="auto">
            <a:xfrm>
              <a:off x="5386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2" name="Straight Arrow Connector 11"/>
            <p:cNvCxnSpPr/>
            <p:nvPr/>
          </p:nvCxnSpPr>
          <p:spPr bwMode="auto">
            <a:xfrm>
              <a:off x="5539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3" name="Straight Arrow Connector 12"/>
            <p:cNvCxnSpPr/>
            <p:nvPr/>
          </p:nvCxnSpPr>
          <p:spPr bwMode="auto">
            <a:xfrm>
              <a:off x="56915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4" name="Straight Arrow Connector 13"/>
            <p:cNvCxnSpPr/>
            <p:nvPr/>
          </p:nvCxnSpPr>
          <p:spPr bwMode="auto">
            <a:xfrm>
              <a:off x="5843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5" name="Straight Arrow Connector 14"/>
            <p:cNvCxnSpPr/>
            <p:nvPr/>
          </p:nvCxnSpPr>
          <p:spPr bwMode="auto">
            <a:xfrm>
              <a:off x="5996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6" name="Straight Arrow Connector 15"/>
            <p:cNvCxnSpPr/>
            <p:nvPr/>
          </p:nvCxnSpPr>
          <p:spPr bwMode="auto">
            <a:xfrm>
              <a:off x="6148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7" name="Straight Arrow Connector 16"/>
            <p:cNvCxnSpPr/>
            <p:nvPr/>
          </p:nvCxnSpPr>
          <p:spPr bwMode="auto">
            <a:xfrm>
              <a:off x="6301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8" name="Straight Arrow Connector 17"/>
            <p:cNvCxnSpPr/>
            <p:nvPr/>
          </p:nvCxnSpPr>
          <p:spPr bwMode="auto">
            <a:xfrm>
              <a:off x="64535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9" name="Straight Arrow Connector 18"/>
            <p:cNvCxnSpPr/>
            <p:nvPr/>
          </p:nvCxnSpPr>
          <p:spPr bwMode="auto">
            <a:xfrm>
              <a:off x="6605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0" name="Straight Arrow Connector 19"/>
            <p:cNvCxnSpPr/>
            <p:nvPr/>
          </p:nvCxnSpPr>
          <p:spPr bwMode="auto">
            <a:xfrm>
              <a:off x="6758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1" name="Straight Arrow Connector 20"/>
            <p:cNvCxnSpPr/>
            <p:nvPr/>
          </p:nvCxnSpPr>
          <p:spPr bwMode="auto">
            <a:xfrm>
              <a:off x="6910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2" name="Straight Arrow Connector 21"/>
            <p:cNvCxnSpPr/>
            <p:nvPr/>
          </p:nvCxnSpPr>
          <p:spPr bwMode="auto">
            <a:xfrm>
              <a:off x="7063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3" name="TextBox 22"/>
            <p:cNvSpPr txBox="1"/>
            <p:nvPr/>
          </p:nvSpPr>
          <p:spPr>
            <a:xfrm>
              <a:off x="7262443" y="5758963"/>
              <a:ext cx="662361" cy="400110"/>
            </a:xfrm>
            <a:prstGeom prst="rect">
              <a:avLst/>
            </a:prstGeom>
            <a:noFill/>
          </p:spPr>
          <p:txBody>
            <a:bodyPr wrap="none" rtlCol="0">
              <a:spAutoFit/>
            </a:bodyPr>
            <a:lstStyle/>
            <a:p>
              <a:r>
                <a:rPr lang="en-US" sz="2000" dirty="0"/>
                <a:t>MSB</a:t>
              </a:r>
            </a:p>
          </p:txBody>
        </p:sp>
        <p:sp>
          <p:nvSpPr>
            <p:cNvPr id="25" name="Right Brace 24"/>
            <p:cNvSpPr/>
            <p:nvPr/>
          </p:nvSpPr>
          <p:spPr bwMode="auto">
            <a:xfrm rot="5400000">
              <a:off x="5930936" y="5288046"/>
              <a:ext cx="306677" cy="2127742"/>
            </a:xfrm>
            <a:prstGeom prst="rightBrace">
              <a:avLst>
                <a:gd name="adj1" fmla="val 59938"/>
                <a:gd name="adj2" fmla="val 50000"/>
              </a:avLst>
            </a:prstGeom>
            <a:no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26" name="TextBox 25"/>
            <p:cNvSpPr txBox="1"/>
            <p:nvPr/>
          </p:nvSpPr>
          <p:spPr>
            <a:xfrm>
              <a:off x="5926015" y="6431671"/>
              <a:ext cx="301686" cy="400110"/>
            </a:xfrm>
            <a:prstGeom prst="rect">
              <a:avLst/>
            </a:prstGeom>
            <a:noFill/>
          </p:spPr>
          <p:txBody>
            <a:bodyPr wrap="none" rtlCol="0">
              <a:spAutoFit/>
            </a:bodyPr>
            <a:lstStyle/>
            <a:p>
              <a:r>
                <a:rPr lang="en-US" sz="2000" dirty="0"/>
                <a:t>k</a:t>
              </a:r>
            </a:p>
          </p:txBody>
        </p:sp>
      </p:grpSp>
    </p:spTree>
    <p:extLst>
      <p:ext uri="{BB962C8B-B14F-4D97-AF65-F5344CB8AC3E}">
        <p14:creationId xmlns:p14="http://schemas.microsoft.com/office/powerpoint/2010/main" val="315248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9" presetClass="entr" presetSubtype="0" fill="hold"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dissolve">
                                      <p:cBhvr>
                                        <p:cTn id="37" dur="3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 of sign extension in 2’s comp</a:t>
            </a:r>
          </a:p>
        </p:txBody>
      </p:sp>
      <p:sp>
        <p:nvSpPr>
          <p:cNvPr id="4" name="Content Placeholder 3"/>
          <p:cNvSpPr>
            <a:spLocks noGrp="1"/>
          </p:cNvSpPr>
          <p:nvPr>
            <p:ph sz="half" idx="1"/>
          </p:nvPr>
        </p:nvSpPr>
        <p:spPr>
          <a:xfrm>
            <a:off x="457200" y="1600200"/>
            <a:ext cx="4038600" cy="5257800"/>
          </a:xfrm>
        </p:spPr>
        <p:txBody>
          <a:bodyPr>
            <a:normAutofit fontScale="85000" lnSpcReduction="20000"/>
          </a:bodyPr>
          <a:lstStyle/>
          <a:p>
            <a:pPr marL="0" indent="0">
              <a:buNone/>
            </a:pPr>
            <a:r>
              <a:rPr lang="en-US" dirty="0"/>
              <a:t>     2	=	    0 0 1 0</a:t>
            </a:r>
          </a:p>
          <a:p>
            <a:pPr marL="0" indent="0">
              <a:buNone/>
            </a:pPr>
            <a:r>
              <a:rPr lang="en-US" u="sng" dirty="0"/>
              <a:t>+ -3</a:t>
            </a:r>
            <a:r>
              <a:rPr lang="en-US" dirty="0"/>
              <a:t>	=	</a:t>
            </a:r>
            <a:r>
              <a:rPr lang="en-US" u="sng" dirty="0"/>
              <a:t>+  1 1 0 1</a:t>
            </a:r>
          </a:p>
          <a:p>
            <a:pPr marL="0" indent="0">
              <a:buNone/>
            </a:pPr>
            <a:r>
              <a:rPr lang="en-US" dirty="0"/>
              <a:t>   -1	=  	 </a:t>
            </a:r>
            <a:r>
              <a:rPr lang="en-US" dirty="0">
                <a:solidFill>
                  <a:srgbClr val="0000FF"/>
                </a:solidFill>
              </a:rPr>
              <a:t>0 </a:t>
            </a:r>
            <a:r>
              <a:rPr lang="en-US" dirty="0"/>
              <a:t>1 1 1 1</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endParaRPr lang="en-US" dirty="0"/>
          </a:p>
          <a:p>
            <a:pPr marL="0" indent="0">
              <a:buNone/>
            </a:pPr>
            <a:r>
              <a:rPr lang="en-US" dirty="0"/>
              <a:t>• Now sum bits 1111 denote negative result because sign bit = 1, which we expect.</a:t>
            </a:r>
          </a:p>
          <a:p>
            <a:pPr marL="0" indent="0">
              <a:buNone/>
            </a:pPr>
            <a:br>
              <a:rPr lang="en-US" dirty="0"/>
            </a:br>
            <a:r>
              <a:rPr lang="en-US" dirty="0"/>
              <a:t>• What is magnitude of this negative result?</a:t>
            </a:r>
            <a:br>
              <a:rPr lang="en-US" dirty="0"/>
            </a:br>
            <a:r>
              <a:rPr lang="en-US" dirty="0"/>
              <a:t>Bitwise negate and add 1 to obtain positive counterpart to see magnitude easily:                       (1111)’+1 = 0000 +1 = 0001 </a:t>
            </a:r>
          </a:p>
        </p:txBody>
      </p:sp>
      <p:sp>
        <p:nvSpPr>
          <p:cNvPr id="5" name="Content Placeholder 4"/>
          <p:cNvSpPr>
            <a:spLocks noGrp="1"/>
          </p:cNvSpPr>
          <p:nvPr>
            <p:ph sz="half" idx="2"/>
          </p:nvPr>
        </p:nvSpPr>
        <p:spPr>
          <a:xfrm>
            <a:off x="4648200" y="1600200"/>
            <a:ext cx="4038600" cy="5257800"/>
          </a:xfrm>
        </p:spPr>
        <p:txBody>
          <a:bodyPr>
            <a:normAutofit fontScale="85000" lnSpcReduction="20000"/>
          </a:bodyPr>
          <a:lstStyle/>
          <a:p>
            <a:pPr marL="0" indent="0">
              <a:buNone/>
            </a:pPr>
            <a:r>
              <a:rPr lang="en-US" dirty="0"/>
              <a:t>    2	=    </a:t>
            </a:r>
            <a:r>
              <a:rPr lang="en-US" dirty="0">
                <a:solidFill>
                  <a:srgbClr val="00B050"/>
                </a:solidFill>
              </a:rPr>
              <a:t>0 0 0 0 </a:t>
            </a:r>
            <a:r>
              <a:rPr lang="en-US" dirty="0"/>
              <a:t>0 0 1 0</a:t>
            </a:r>
          </a:p>
          <a:p>
            <a:pPr marL="0" indent="0">
              <a:buNone/>
            </a:pPr>
            <a:r>
              <a:rPr lang="en-US" u="sng" dirty="0"/>
              <a:t>+ -3</a:t>
            </a:r>
            <a:r>
              <a:rPr lang="en-US" dirty="0"/>
              <a:t>	=</a:t>
            </a:r>
            <a:r>
              <a:rPr lang="en-US" u="sng" dirty="0"/>
              <a:t>+  </a:t>
            </a:r>
            <a:r>
              <a:rPr lang="en-US" u="sng" dirty="0">
                <a:solidFill>
                  <a:srgbClr val="00B050"/>
                </a:solidFill>
              </a:rPr>
              <a:t>1 1 1 1 </a:t>
            </a:r>
            <a:r>
              <a:rPr lang="en-US" u="sng" dirty="0"/>
              <a:t>1 1 0 1</a:t>
            </a:r>
          </a:p>
          <a:p>
            <a:pPr marL="0" indent="0">
              <a:buNone/>
            </a:pPr>
            <a:r>
              <a:rPr lang="en-US" dirty="0"/>
              <a:t>   -1	= </a:t>
            </a:r>
            <a:r>
              <a:rPr lang="en-US" dirty="0">
                <a:solidFill>
                  <a:srgbClr val="0000FF"/>
                </a:solidFill>
              </a:rPr>
              <a:t>0 </a:t>
            </a:r>
            <a:r>
              <a:rPr lang="en-US" dirty="0"/>
              <a:t>1 1 1 1 1 1 1 1</a:t>
            </a:r>
          </a:p>
          <a:p>
            <a:pPr marL="0" indent="0">
              <a:buNone/>
            </a:pPr>
            <a:r>
              <a:rPr lang="en-US" dirty="0"/>
              <a:t> 	  C</a:t>
            </a:r>
            <a:r>
              <a:rPr lang="en-US" baseline="-25000" dirty="0"/>
              <a:t>7</a:t>
            </a:r>
            <a:r>
              <a:rPr lang="en-US" dirty="0"/>
              <a:t>S</a:t>
            </a:r>
            <a:r>
              <a:rPr lang="en-US" baseline="-25000" dirty="0"/>
              <a:t>7</a:t>
            </a:r>
            <a:r>
              <a:rPr lang="en-US" dirty="0"/>
              <a:t>S</a:t>
            </a:r>
            <a:r>
              <a:rPr lang="en-US" baseline="-25000" dirty="0"/>
              <a:t>6</a:t>
            </a:r>
            <a:r>
              <a:rPr lang="en-US" dirty="0"/>
              <a:t>S</a:t>
            </a:r>
            <a:r>
              <a:rPr lang="en-US" baseline="-25000" dirty="0"/>
              <a:t>5</a:t>
            </a:r>
            <a:r>
              <a:rPr lang="en-US" dirty="0"/>
              <a:t>S</a:t>
            </a:r>
            <a:r>
              <a:rPr lang="en-US" baseline="-25000" dirty="0"/>
              <a:t>4</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br>
              <a:rPr lang="en-US" baseline="-25000" dirty="0"/>
            </a:br>
            <a:endParaRPr lang="en-US" dirty="0"/>
          </a:p>
          <a:p>
            <a:pPr marL="0" indent="0">
              <a:buNone/>
            </a:pPr>
            <a:r>
              <a:rPr lang="en-US" dirty="0"/>
              <a:t>• Green bits show sign</a:t>
            </a:r>
            <a:br>
              <a:rPr lang="en-US" dirty="0"/>
            </a:br>
            <a:r>
              <a:rPr lang="en-US" dirty="0"/>
              <a:t>    extension; blue, carry out</a:t>
            </a:r>
          </a:p>
          <a:p>
            <a:pPr marL="0" indent="0">
              <a:buNone/>
            </a:pPr>
            <a:r>
              <a:rPr lang="en-US" dirty="0"/>
              <a:t>• Same sum, -1, in 8-bit format</a:t>
            </a:r>
            <a:endParaRPr lang="en-US" b="1" dirty="0"/>
          </a:p>
          <a:p>
            <a:pPr marL="0" indent="0">
              <a:buNone/>
            </a:pPr>
            <a:endParaRPr lang="en-US" dirty="0"/>
          </a:p>
          <a:p>
            <a:pPr marL="0" indent="0">
              <a:buNone/>
            </a:pPr>
            <a:r>
              <a:rPr lang="en-US" dirty="0"/>
              <a:t>• To convert 2’s complement to a 2’s comp representation using more bits, extend the sign bit into the additional bit positions </a:t>
            </a:r>
          </a:p>
          <a:p>
            <a:pPr marL="0" indent="0">
              <a:buNone/>
            </a:pPr>
            <a:endParaRPr lang="en-US" dirty="0"/>
          </a:p>
        </p:txBody>
      </p:sp>
      <p:sp>
        <p:nvSpPr>
          <p:cNvPr id="3" name="Date Placeholder 2"/>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BA0F5024-359D-6B46-98D1-05D86B9A129A}" type="slidenum">
              <a:rPr lang="en-US" smtClean="0"/>
              <a:pPr/>
              <a:t>239</a:t>
            </a:fld>
            <a:endParaRPr lang="en-US"/>
          </a:p>
        </p:txBody>
      </p:sp>
    </p:spTree>
    <p:extLst>
      <p:ext uri="{BB962C8B-B14F-4D97-AF65-F5344CB8AC3E}">
        <p14:creationId xmlns:p14="http://schemas.microsoft.com/office/powerpoint/2010/main" val="265417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Binary coded decimal (BCD) integers</a:t>
            </a:r>
          </a:p>
        </p:txBody>
      </p:sp>
      <p:sp>
        <p:nvSpPr>
          <p:cNvPr id="4" name="Content Placeholder 3"/>
          <p:cNvSpPr>
            <a:spLocks noGrp="1"/>
          </p:cNvSpPr>
          <p:nvPr>
            <p:ph idx="1"/>
          </p:nvPr>
        </p:nvSpPr>
        <p:spPr>
          <a:xfrm>
            <a:off x="457199" y="1600200"/>
            <a:ext cx="8436635" cy="4876800"/>
          </a:xfrm>
        </p:spPr>
        <p:txBody>
          <a:bodyPr>
            <a:normAutofit fontScale="92500" lnSpcReduction="10000"/>
          </a:bodyPr>
          <a:lstStyle/>
          <a:p>
            <a:r>
              <a:rPr lang="en-US" dirty="0"/>
              <a:t>Pioneered by IBM for banking</a:t>
            </a:r>
          </a:p>
          <a:p>
            <a:r>
              <a:rPr lang="en-US" dirty="0"/>
              <a:t>$0.01 in binary is the repeating fraction </a:t>
            </a:r>
            <a:r>
              <a:rPr lang="en-US" sz="1900" dirty="0"/>
              <a:t>0.00</a:t>
            </a:r>
            <a:r>
              <a:rPr lang="en-US" sz="1900" dirty="0">
                <a:solidFill>
                  <a:srgbClr val="0000FF"/>
                </a:solidFill>
              </a:rPr>
              <a:t>00001010001111010111</a:t>
            </a:r>
            <a:r>
              <a:rPr lang="en-US" sz="1900" dirty="0">
                <a:solidFill>
                  <a:srgbClr val="008000"/>
                </a:solidFill>
              </a:rPr>
              <a:t>00001010001111010111</a:t>
            </a:r>
            <a:r>
              <a:rPr lang="en-US" sz="1900" dirty="0">
                <a:solidFill>
                  <a:srgbClr val="0000FF"/>
                </a:solidFill>
              </a:rPr>
              <a:t>00001010001111010111</a:t>
            </a:r>
            <a:r>
              <a:rPr lang="en-US" sz="1900" dirty="0"/>
              <a:t>...</a:t>
            </a:r>
            <a:endParaRPr lang="en-US" dirty="0"/>
          </a:p>
          <a:p>
            <a:r>
              <a:rPr lang="en-US" dirty="0"/>
              <a:t>BCD encodes one decimal digit per byte as follows</a:t>
            </a:r>
          </a:p>
          <a:p>
            <a:pPr lvl="1"/>
            <a:r>
              <a:rPr lang="en-US" sz="2600" dirty="0"/>
              <a:t>0x00, 0x01, 0x02, 0x03, 0x04, 0x05, 0x06, 0x07,0x08, 0x09</a:t>
            </a:r>
          </a:p>
          <a:p>
            <a:pPr lvl="1"/>
            <a:r>
              <a:rPr lang="en-US" dirty="0"/>
              <a:t>Bytes 0x0A through 0x0F reserved; standard use is</a:t>
            </a:r>
            <a:br>
              <a:rPr lang="en-US" dirty="0"/>
            </a:br>
            <a:r>
              <a:rPr lang="en-US" dirty="0"/>
              <a:t>+ = 0x0C and – = 0x0D</a:t>
            </a:r>
          </a:p>
          <a:p>
            <a:pPr lvl="1"/>
            <a:r>
              <a:rPr lang="en-US" dirty="0"/>
              <a:t>Sign-magnitude format, but</a:t>
            </a:r>
          </a:p>
          <a:p>
            <a:pPr lvl="1"/>
            <a:r>
              <a:rPr lang="en-US" dirty="0"/>
              <a:t>Sign often placed last so number of decimal digits within an encoded number may vary:  scanning terminates when a sign encoding is encountered</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240</a:t>
            </a:fld>
            <a:endParaRPr lang="en-US"/>
          </a:p>
        </p:txBody>
      </p:sp>
    </p:spTree>
    <p:extLst>
      <p:ext uri="{BB962C8B-B14F-4D97-AF65-F5344CB8AC3E}">
        <p14:creationId xmlns:p14="http://schemas.microsoft.com/office/powerpoint/2010/main" val="2109201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Packed BCD (space efficient BCD)</a:t>
            </a:r>
          </a:p>
        </p:txBody>
      </p:sp>
      <p:sp>
        <p:nvSpPr>
          <p:cNvPr id="4" name="Content Placeholder 3"/>
          <p:cNvSpPr>
            <a:spLocks noGrp="1"/>
          </p:cNvSpPr>
          <p:nvPr>
            <p:ph idx="1"/>
          </p:nvPr>
        </p:nvSpPr>
        <p:spPr>
          <a:xfrm>
            <a:off x="457199" y="1600199"/>
            <a:ext cx="8322733" cy="5012267"/>
          </a:xfrm>
        </p:spPr>
        <p:txBody>
          <a:bodyPr>
            <a:normAutofit fontScale="92500" lnSpcReduction="10000"/>
          </a:bodyPr>
          <a:lstStyle/>
          <a:p>
            <a:r>
              <a:rPr lang="en-US" dirty="0"/>
              <a:t>Packed BCD encodes 2 decimal digits per byte</a:t>
            </a:r>
          </a:p>
          <a:p>
            <a:pPr lvl="1"/>
            <a:r>
              <a:rPr lang="en-US" dirty="0"/>
              <a:t>0x00, 0x01, … 0x08, 0x09, 0x10, 0x11, … 0x99</a:t>
            </a:r>
          </a:p>
          <a:p>
            <a:pPr lvl="1"/>
            <a:r>
              <a:rPr lang="en-US" dirty="0"/>
              <a:t>Hex digits 0xA through 0xF reserved; standard use is + = 0xC and – = 0xD</a:t>
            </a:r>
          </a:p>
          <a:p>
            <a:pPr lvl="1"/>
            <a:r>
              <a:rPr lang="en-US" dirty="0"/>
              <a:t>Note: each nibble (½ byte) holds 1 decimal digit or sign symbol</a:t>
            </a:r>
          </a:p>
          <a:p>
            <a:pPr lvl="2"/>
            <a:r>
              <a:rPr lang="en-US" dirty="0"/>
              <a:t>Numbers with an odd number of decimal digits can “tuck” sign in after least significant digit in last nibble</a:t>
            </a:r>
          </a:p>
          <a:p>
            <a:pPr lvl="2"/>
            <a:r>
              <a:rPr lang="en-US" dirty="0"/>
              <a:t>Numbers with an even number of digits will need to be padded to a whole number of bytes using some agreeable definition for the nibble after the sign symbol</a:t>
            </a:r>
          </a:p>
          <a:p>
            <a:pPr lvl="1"/>
            <a:r>
              <a:rPr lang="en-US" dirty="0"/>
              <a:t>Why packed BCD? </a:t>
            </a:r>
            <a:r>
              <a:rPr lang="en-US" dirty="0">
                <a:solidFill>
                  <a:srgbClr val="0000FF"/>
                </a:solidFill>
              </a:rPr>
              <a:t> Less wasted space than BCD</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241</a:t>
            </a:fld>
            <a:endParaRPr lang="en-US"/>
          </a:p>
        </p:txBody>
      </p:sp>
    </p:spTree>
    <p:extLst>
      <p:ext uri="{BB962C8B-B14F-4D97-AF65-F5344CB8AC3E}">
        <p14:creationId xmlns:p14="http://schemas.microsoft.com/office/powerpoint/2010/main" val="841167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Evaluating BCD</a:t>
            </a:r>
          </a:p>
        </p:txBody>
      </p:sp>
      <p:sp>
        <p:nvSpPr>
          <p:cNvPr id="3" name="Content Placeholder 2"/>
          <p:cNvSpPr>
            <a:spLocks noGrp="1"/>
          </p:cNvSpPr>
          <p:nvPr>
            <p:ph idx="1"/>
          </p:nvPr>
        </p:nvSpPr>
        <p:spPr/>
        <p:txBody>
          <a:bodyPr>
            <a:normAutofit/>
          </a:bodyPr>
          <a:lstStyle/>
          <a:p>
            <a:r>
              <a:rPr lang="en-US" dirty="0"/>
              <a:t>Disadvantages</a:t>
            </a:r>
          </a:p>
          <a:p>
            <a:pPr lvl="1"/>
            <a:r>
              <a:rPr lang="en-US" dirty="0"/>
              <a:t>Takes more space than unsigned or 2’s complement binary (more bits)</a:t>
            </a:r>
          </a:p>
          <a:p>
            <a:pPr lvl="1"/>
            <a:r>
              <a:rPr lang="en-US" dirty="0"/>
              <a:t>Hardware circuits for +, –, *, / are somewhat more complex</a:t>
            </a:r>
          </a:p>
          <a:p>
            <a:r>
              <a:rPr lang="en-US" dirty="0"/>
              <a:t>Advantages</a:t>
            </a:r>
          </a:p>
          <a:p>
            <a:pPr lvl="1"/>
            <a:r>
              <a:rPr lang="en-US" dirty="0"/>
              <a:t>Can emulate base 10 human math; </a:t>
            </a:r>
            <a:r>
              <a:rPr lang="en-US" dirty="0">
                <a:solidFill>
                  <a:srgbClr val="0000FF"/>
                </a:solidFill>
              </a:rPr>
              <a:t>used in Excel</a:t>
            </a:r>
          </a:p>
          <a:p>
            <a:pPr lvl="1"/>
            <a:r>
              <a:rPr lang="en-US" dirty="0"/>
              <a:t>Avoids needing a repeating fraction for $0.01</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242</a:t>
            </a:fld>
            <a:endParaRPr lang="en-US"/>
          </a:p>
        </p:txBody>
      </p:sp>
    </p:spTree>
    <p:extLst>
      <p:ext uri="{BB962C8B-B14F-4D97-AF65-F5344CB8AC3E}">
        <p14:creationId xmlns:p14="http://schemas.microsoft.com/office/powerpoint/2010/main" val="2255959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and underflow</a:t>
            </a:r>
          </a:p>
        </p:txBody>
      </p:sp>
      <p:sp>
        <p:nvSpPr>
          <p:cNvPr id="3" name="Content Placeholder 2"/>
          <p:cNvSpPr>
            <a:spLocks noGrp="1"/>
          </p:cNvSpPr>
          <p:nvPr>
            <p:ph idx="1"/>
          </p:nvPr>
        </p:nvSpPr>
        <p:spPr/>
        <p:txBody>
          <a:bodyPr/>
          <a:lstStyle/>
          <a:p>
            <a:r>
              <a:rPr lang="en-US" dirty="0">
                <a:solidFill>
                  <a:srgbClr val="0432FF"/>
                </a:solidFill>
              </a:rPr>
              <a:t>Overflow</a:t>
            </a:r>
            <a:r>
              <a:rPr lang="en-US" dirty="0"/>
              <a:t> means operation result is greater than the maximum representable value;</a:t>
            </a:r>
            <a:br>
              <a:rPr lang="en-US" dirty="0"/>
            </a:br>
            <a:r>
              <a:rPr lang="en-US" dirty="0">
                <a:solidFill>
                  <a:srgbClr val="0432FF"/>
                </a:solidFill>
              </a:rPr>
              <a:t>Underflow</a:t>
            </a:r>
            <a:r>
              <a:rPr lang="en-US" dirty="0"/>
              <a:t> result is less than smallest representable value</a:t>
            </a:r>
          </a:p>
          <a:p>
            <a:r>
              <a:rPr lang="en-US" dirty="0"/>
              <a:t>Hardware can generate overflow and underflow signals</a:t>
            </a:r>
          </a:p>
          <a:p>
            <a:pPr lvl="1"/>
            <a:r>
              <a:rPr lang="en-US" dirty="0"/>
              <a:t>Carry out from </a:t>
            </a:r>
            <a:r>
              <a:rPr lang="en-US" dirty="0" err="1"/>
              <a:t>MSB</a:t>
            </a:r>
            <a:r>
              <a:rPr lang="en-US" dirty="0"/>
              <a:t> is an overflow signal</a:t>
            </a:r>
          </a:p>
          <a:p>
            <a:r>
              <a:rPr lang="en-US" dirty="0"/>
              <a:t>Overflow/underflow can signal software to execute special case code or throw an exception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243</a:t>
            </a:fld>
            <a:endParaRPr lang="en-US"/>
          </a:p>
        </p:txBody>
      </p:sp>
    </p:spTree>
    <p:extLst>
      <p:ext uri="{BB962C8B-B14F-4D97-AF65-F5344CB8AC3E}">
        <p14:creationId xmlns:p14="http://schemas.microsoft.com/office/powerpoint/2010/main" val="1728095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85848-68CD-644E-BA4B-4BA8EB7F6884}"/>
              </a:ext>
            </a:extLst>
          </p:cNvPr>
          <p:cNvSpPr>
            <a:spLocks noGrp="1"/>
          </p:cNvSpPr>
          <p:nvPr>
            <p:ph type="title"/>
          </p:nvPr>
        </p:nvSpPr>
        <p:spPr/>
        <p:txBody>
          <a:bodyPr/>
          <a:lstStyle/>
          <a:p>
            <a:r>
              <a:rPr lang="en-US" dirty="0"/>
              <a:t>How to interpret homework feedback</a:t>
            </a:r>
          </a:p>
        </p:txBody>
      </p:sp>
      <p:sp>
        <p:nvSpPr>
          <p:cNvPr id="3" name="Content Placeholder 2">
            <a:extLst>
              <a:ext uri="{FF2B5EF4-FFF2-40B4-BE49-F238E27FC236}">
                <a16:creationId xmlns:a16="http://schemas.microsoft.com/office/drawing/2014/main" id="{8E0D1D19-B166-B641-B4D5-E4D71883E73D}"/>
              </a:ext>
            </a:extLst>
          </p:cNvPr>
          <p:cNvSpPr>
            <a:spLocks noGrp="1"/>
          </p:cNvSpPr>
          <p:nvPr>
            <p:ph idx="1"/>
          </p:nvPr>
        </p:nvSpPr>
        <p:spPr/>
        <p:txBody>
          <a:bodyPr/>
          <a:lstStyle/>
          <a:p>
            <a:r>
              <a:rPr lang="en-US" dirty="0"/>
              <a:t>HW 01 and HW02 scores are posted</a:t>
            </a:r>
          </a:p>
          <a:p>
            <a:r>
              <a:rPr lang="en-US" dirty="0"/>
              <a:t>GTAs insert comments into your upload file</a:t>
            </a:r>
          </a:p>
          <a:p>
            <a:r>
              <a:rPr lang="en-US" dirty="0"/>
              <a:t>Compare the posted Solution &amp; Grading Guide with these comments to understand how your score was determined</a:t>
            </a:r>
          </a:p>
          <a:p>
            <a:r>
              <a:rPr lang="en-US" dirty="0"/>
              <a:t>Raise any </a:t>
            </a:r>
            <a:r>
              <a:rPr lang="en-US"/>
              <a:t>issues promptly</a:t>
            </a:r>
            <a:endParaRPr lang="en-US" dirty="0"/>
          </a:p>
        </p:txBody>
      </p:sp>
      <p:sp>
        <p:nvSpPr>
          <p:cNvPr id="4" name="Date Placeholder 3">
            <a:extLst>
              <a:ext uri="{FF2B5EF4-FFF2-40B4-BE49-F238E27FC236}">
                <a16:creationId xmlns:a16="http://schemas.microsoft.com/office/drawing/2014/main" id="{D974B764-0502-1B4F-91C7-2B545BBC6C40}"/>
              </a:ext>
            </a:extLst>
          </p:cNvPr>
          <p:cNvSpPr>
            <a:spLocks noGrp="1"/>
          </p:cNvSpPr>
          <p:nvPr>
            <p:ph type="dt" sz="half" idx="10"/>
          </p:nvPr>
        </p:nvSpPr>
        <p:spPr/>
        <p:txBody>
          <a:bodyPr/>
          <a:lstStyle/>
          <a:p>
            <a:r>
              <a:rPr lang="en-US"/>
              <a:t>© 2018 by George B. Adams III</a:t>
            </a:r>
          </a:p>
        </p:txBody>
      </p:sp>
      <p:sp>
        <p:nvSpPr>
          <p:cNvPr id="5" name="Slide Number Placeholder 4">
            <a:extLst>
              <a:ext uri="{FF2B5EF4-FFF2-40B4-BE49-F238E27FC236}">
                <a16:creationId xmlns:a16="http://schemas.microsoft.com/office/drawing/2014/main" id="{32E8FA79-EE0A-9641-9EFB-4B0B06257377}"/>
              </a:ext>
            </a:extLst>
          </p:cNvPr>
          <p:cNvSpPr>
            <a:spLocks noGrp="1"/>
          </p:cNvSpPr>
          <p:nvPr>
            <p:ph type="sldNum" sz="quarter" idx="12"/>
          </p:nvPr>
        </p:nvSpPr>
        <p:spPr/>
        <p:txBody>
          <a:bodyPr/>
          <a:lstStyle/>
          <a:p>
            <a:fld id="{F616CA18-62AE-B34C-A151-070DF961BCFA}" type="slidenum">
              <a:rPr lang="en-US" smtClean="0"/>
              <a:pPr/>
              <a:t>217</a:t>
            </a:fld>
            <a:endParaRPr lang="en-US"/>
          </a:p>
        </p:txBody>
      </p:sp>
    </p:spTree>
    <p:extLst>
      <p:ext uri="{BB962C8B-B14F-4D97-AF65-F5344CB8AC3E}">
        <p14:creationId xmlns:p14="http://schemas.microsoft.com/office/powerpoint/2010/main" val="27091575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Storage order for bits and bytes</a:t>
            </a:r>
          </a:p>
        </p:txBody>
      </p:sp>
      <p:sp>
        <p:nvSpPr>
          <p:cNvPr id="4" name="Content Placeholder 3"/>
          <p:cNvSpPr>
            <a:spLocks noGrp="1"/>
          </p:cNvSpPr>
          <p:nvPr>
            <p:ph idx="1"/>
          </p:nvPr>
        </p:nvSpPr>
        <p:spPr>
          <a:xfrm>
            <a:off x="457200" y="1600200"/>
            <a:ext cx="8229600" cy="4756150"/>
          </a:xfrm>
        </p:spPr>
        <p:txBody>
          <a:bodyPr>
            <a:normAutofit fontScale="77500" lnSpcReduction="20000"/>
          </a:bodyPr>
          <a:lstStyle/>
          <a:p>
            <a:r>
              <a:rPr lang="en-US" dirty="0"/>
              <a:t>A </a:t>
            </a:r>
            <a:r>
              <a:rPr lang="en-US" dirty="0">
                <a:solidFill>
                  <a:srgbClr val="0432FF"/>
                </a:solidFill>
              </a:rPr>
              <a:t>byte</a:t>
            </a:r>
            <a:r>
              <a:rPr lang="en-US" dirty="0"/>
              <a:t> is an 8-bit bit string</a:t>
            </a:r>
          </a:p>
          <a:p>
            <a:r>
              <a:rPr lang="en-US" dirty="0"/>
              <a:t>Storage order of bits within a byte is handled by hardware and usually completely hidden from software</a:t>
            </a:r>
          </a:p>
          <a:p>
            <a:r>
              <a:rPr lang="en-US" dirty="0"/>
              <a:t>Memory is most often byte-addressed, so byte order is exposed to software</a:t>
            </a:r>
          </a:p>
          <a:p>
            <a:r>
              <a:rPr lang="en-US" dirty="0"/>
              <a:t>How multi-byte items span bytes is a </a:t>
            </a:r>
            <a:r>
              <a:rPr lang="en-US" i="1" dirty="0"/>
              <a:t>HW design choice</a:t>
            </a:r>
          </a:p>
          <a:p>
            <a:pPr lvl="1"/>
            <a:r>
              <a:rPr lang="en-US" dirty="0"/>
              <a:t>Affects connection (wires) between storage and ALU</a:t>
            </a:r>
          </a:p>
          <a:p>
            <a:pPr lvl="1"/>
            <a:r>
              <a:rPr lang="en-US" dirty="0"/>
              <a:t>Informs how to send/receive data via a network</a:t>
            </a:r>
          </a:p>
          <a:p>
            <a:r>
              <a:rPr lang="en-US" dirty="0"/>
              <a:t>I/O done via memory, so byte order of multi-byte items may need translation between communicating computers</a:t>
            </a:r>
          </a:p>
          <a:p>
            <a:r>
              <a:rPr lang="en-US" dirty="0">
                <a:solidFill>
                  <a:srgbClr val="0000FF"/>
                </a:solidFill>
              </a:rPr>
              <a:t>Byte order visible and important to the programmer</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244</a:t>
            </a:fld>
            <a:endParaRPr lang="en-US"/>
          </a:p>
        </p:txBody>
      </p:sp>
    </p:spTree>
    <p:extLst>
      <p:ext uri="{BB962C8B-B14F-4D97-AF65-F5344CB8AC3E}">
        <p14:creationId xmlns:p14="http://schemas.microsoft.com/office/powerpoint/2010/main" val="1524999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Big endian and Little endian</a:t>
            </a:r>
          </a:p>
        </p:txBody>
      </p:sp>
      <p:sp>
        <p:nvSpPr>
          <p:cNvPr id="4" name="Content Placeholder 3"/>
          <p:cNvSpPr>
            <a:spLocks noGrp="1"/>
          </p:cNvSpPr>
          <p:nvPr>
            <p:ph idx="1"/>
          </p:nvPr>
        </p:nvSpPr>
        <p:spPr>
          <a:xfrm>
            <a:off x="457200" y="1112808"/>
            <a:ext cx="8229600" cy="5485744"/>
          </a:xfrm>
        </p:spPr>
        <p:txBody>
          <a:bodyPr>
            <a:normAutofit fontScale="70000" lnSpcReduction="20000"/>
          </a:bodyPr>
          <a:lstStyle/>
          <a:p>
            <a:r>
              <a:rPr lang="en-US" dirty="0"/>
              <a:t>There are two multi-byte storage schemes named by which “end” of the multi-byte item is first in memory</a:t>
            </a:r>
          </a:p>
          <a:p>
            <a:r>
              <a:rPr lang="en-US" dirty="0"/>
              <a:t>Example 4-byte item, 0xEE55AA11, has most significant byte of 0xEE and least significant byte of 0x11</a:t>
            </a:r>
          </a:p>
          <a:p>
            <a:r>
              <a:rPr lang="en-US" dirty="0"/>
              <a:t>By typical convention</a:t>
            </a:r>
          </a:p>
          <a:p>
            <a:pPr lvl="1"/>
            <a:r>
              <a:rPr lang="en-US" dirty="0"/>
              <a:t>A memory address points to a memory location that can store one byte</a:t>
            </a:r>
          </a:p>
          <a:p>
            <a:pPr lvl="1"/>
            <a:r>
              <a:rPr lang="en-US" dirty="0"/>
              <a:t>Multi-byte items are stored at memory locations having consecutive memory addresses</a:t>
            </a:r>
          </a:p>
          <a:p>
            <a:r>
              <a:rPr lang="en-US" dirty="0"/>
              <a:t>Which byte of 0xEE55AA11 will be at the first address?  </a:t>
            </a:r>
          </a:p>
          <a:p>
            <a:r>
              <a:rPr lang="en-US" i="1" dirty="0">
                <a:solidFill>
                  <a:srgbClr val="FF6600"/>
                </a:solidFill>
              </a:rPr>
              <a:t>We imagine that memory is read from lowest address number to highest address number</a:t>
            </a:r>
            <a:r>
              <a:rPr lang="en-US" i="1" dirty="0"/>
              <a:t>,</a:t>
            </a:r>
            <a:r>
              <a:rPr lang="en-US" dirty="0"/>
              <a:t> then</a:t>
            </a:r>
            <a:endParaRPr lang="en-US" i="1" dirty="0"/>
          </a:p>
          <a:p>
            <a:pPr lvl="1"/>
            <a:r>
              <a:rPr lang="en-US" dirty="0">
                <a:solidFill>
                  <a:srgbClr val="0000FF"/>
                </a:solidFill>
              </a:rPr>
              <a:t>Big endian</a:t>
            </a:r>
            <a:r>
              <a:rPr lang="en-US" dirty="0"/>
              <a:t> – most significant byte, “Big” byte, comes first, i.e., placed in lowest numbered memory location of the locations spanned (“Big” end appears first when reading memory), remaining bytes follow in MSB to LSB order</a:t>
            </a:r>
          </a:p>
          <a:p>
            <a:pPr lvl="1"/>
            <a:r>
              <a:rPr lang="en-US" dirty="0">
                <a:solidFill>
                  <a:srgbClr val="0000FF"/>
                </a:solidFill>
              </a:rPr>
              <a:t>Little endian</a:t>
            </a:r>
            <a:r>
              <a:rPr lang="en-US" dirty="0"/>
              <a:t> – the reverse of Big endian; least significant byte, “Little” byte, placed in lowest address followed by remaining bytes in LSB to MSB order (“Little” end first)</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245</a:t>
            </a:fld>
            <a:endParaRPr lang="en-US"/>
          </a:p>
        </p:txBody>
      </p:sp>
    </p:spTree>
    <p:extLst>
      <p:ext uri="{BB962C8B-B14F-4D97-AF65-F5344CB8AC3E}">
        <p14:creationId xmlns:p14="http://schemas.microsoft.com/office/powerpoint/2010/main" val="32426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and comparison</a:t>
            </a:r>
          </a:p>
        </p:txBody>
      </p:sp>
      <p:sp>
        <p:nvSpPr>
          <p:cNvPr id="3" name="Content Placeholder 2"/>
          <p:cNvSpPr>
            <a:spLocks noGrp="1"/>
          </p:cNvSpPr>
          <p:nvPr>
            <p:ph idx="1"/>
          </p:nvPr>
        </p:nvSpPr>
        <p:spPr>
          <a:xfrm>
            <a:off x="302847" y="1134396"/>
            <a:ext cx="8383954" cy="5370858"/>
          </a:xfrm>
        </p:spPr>
        <p:txBody>
          <a:bodyPr/>
          <a:lstStyle/>
          <a:p>
            <a:r>
              <a:rPr lang="en-US" dirty="0"/>
              <a:t>Consider 0x00C0F380 = 0x </a:t>
            </a:r>
            <a:r>
              <a:rPr lang="en-US" dirty="0">
                <a:solidFill>
                  <a:srgbClr val="FF0000"/>
                </a:solidFill>
              </a:rPr>
              <a:t>00 </a:t>
            </a:r>
            <a:r>
              <a:rPr lang="en-US" dirty="0">
                <a:solidFill>
                  <a:srgbClr val="008000"/>
                </a:solidFill>
              </a:rPr>
              <a:t>C0 </a:t>
            </a:r>
            <a:r>
              <a:rPr lang="en-US" dirty="0">
                <a:solidFill>
                  <a:srgbClr val="0000FF"/>
                </a:solidFill>
              </a:rPr>
              <a:t>F3 </a:t>
            </a:r>
            <a:r>
              <a:rPr lang="en-US" dirty="0">
                <a:solidFill>
                  <a:srgbClr val="660066"/>
                </a:solidFill>
              </a:rPr>
              <a:t>80 =</a:t>
            </a:r>
            <a:br>
              <a:rPr lang="en-US" dirty="0"/>
            </a:br>
            <a:r>
              <a:rPr lang="en-US" dirty="0"/>
              <a:t>0b</a:t>
            </a:r>
            <a:r>
              <a:rPr lang="en-US" dirty="0">
                <a:solidFill>
                  <a:srgbClr val="FF0000"/>
                </a:solidFill>
              </a:rPr>
              <a:t>0000 0000</a:t>
            </a:r>
            <a:r>
              <a:rPr lang="en-US" dirty="0"/>
              <a:t> </a:t>
            </a:r>
            <a:r>
              <a:rPr lang="en-US" dirty="0">
                <a:solidFill>
                  <a:srgbClr val="008000"/>
                </a:solidFill>
              </a:rPr>
              <a:t>1100 0000</a:t>
            </a:r>
            <a:r>
              <a:rPr lang="en-US" dirty="0"/>
              <a:t> </a:t>
            </a:r>
            <a:r>
              <a:rPr lang="en-US" dirty="0">
                <a:solidFill>
                  <a:srgbClr val="0000FF"/>
                </a:solidFill>
              </a:rPr>
              <a:t>1111 0011</a:t>
            </a:r>
            <a:r>
              <a:rPr lang="en-US" dirty="0"/>
              <a:t> </a:t>
            </a:r>
            <a:r>
              <a:rPr lang="en-US" dirty="0">
                <a:solidFill>
                  <a:srgbClr val="660066"/>
                </a:solidFill>
              </a:rPr>
              <a:t>1000 0000</a:t>
            </a: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r>
              <a:rPr lang="en-US" dirty="0">
                <a:solidFill>
                  <a:srgbClr val="FF8000"/>
                </a:solidFill>
              </a:rPr>
              <a:t>Order of bits within a byte is NEVER changed</a:t>
            </a:r>
          </a:p>
          <a:p>
            <a:endParaRPr lang="en-US" dirty="0"/>
          </a:p>
        </p:txBody>
      </p:sp>
      <p:grpSp>
        <p:nvGrpSpPr>
          <p:cNvPr id="14" name="Group 13">
            <a:extLst>
              <a:ext uri="{FF2B5EF4-FFF2-40B4-BE49-F238E27FC236}">
                <a16:creationId xmlns:a16="http://schemas.microsoft.com/office/drawing/2014/main" id="{2BC80317-5E89-9341-B557-DAEBCDCEE56D}"/>
              </a:ext>
            </a:extLst>
          </p:cNvPr>
          <p:cNvGrpSpPr/>
          <p:nvPr/>
        </p:nvGrpSpPr>
        <p:grpSpPr>
          <a:xfrm>
            <a:off x="806226" y="2083429"/>
            <a:ext cx="2803472" cy="605065"/>
            <a:chOff x="806226" y="2083429"/>
            <a:chExt cx="2803472" cy="605065"/>
          </a:xfrm>
        </p:grpSpPr>
        <p:sp>
          <p:nvSpPr>
            <p:cNvPr id="6" name="Left Brace 5"/>
            <p:cNvSpPr/>
            <p:nvPr/>
          </p:nvSpPr>
          <p:spPr>
            <a:xfrm rot="16200000">
              <a:off x="2026966" y="1343975"/>
              <a:ext cx="221226" cy="1700133"/>
            </a:xfrm>
            <a:prstGeom prst="leftBrace">
              <a:avLst>
                <a:gd name="adj1" fmla="val 78703"/>
                <a:gd name="adj2" fmla="val 50000"/>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Box 7"/>
            <p:cNvSpPr txBox="1"/>
            <p:nvPr/>
          </p:nvSpPr>
          <p:spPr>
            <a:xfrm>
              <a:off x="806226" y="2226829"/>
              <a:ext cx="2803472" cy="461665"/>
            </a:xfrm>
            <a:prstGeom prst="rect">
              <a:avLst/>
            </a:prstGeom>
            <a:noFill/>
          </p:spPr>
          <p:txBody>
            <a:bodyPr wrap="none" rtlCol="0">
              <a:spAutoFit/>
            </a:bodyPr>
            <a:lstStyle/>
            <a:p>
              <a:r>
                <a:rPr lang="en-US" sz="2400" dirty="0"/>
                <a:t>Most significant byte</a:t>
              </a:r>
            </a:p>
          </p:txBody>
        </p:sp>
      </p:grpSp>
      <p:grpSp>
        <p:nvGrpSpPr>
          <p:cNvPr id="15" name="Group 14">
            <a:extLst>
              <a:ext uri="{FF2B5EF4-FFF2-40B4-BE49-F238E27FC236}">
                <a16:creationId xmlns:a16="http://schemas.microsoft.com/office/drawing/2014/main" id="{929A7C81-42B4-884B-A6E2-0864A45DF50A}"/>
              </a:ext>
            </a:extLst>
          </p:cNvPr>
          <p:cNvGrpSpPr/>
          <p:nvPr/>
        </p:nvGrpSpPr>
        <p:grpSpPr>
          <a:xfrm>
            <a:off x="6292920" y="2080143"/>
            <a:ext cx="2807980" cy="621453"/>
            <a:chOff x="6292920" y="2080143"/>
            <a:chExt cx="2807980" cy="621453"/>
          </a:xfrm>
        </p:grpSpPr>
        <p:sp>
          <p:nvSpPr>
            <p:cNvPr id="7" name="Left Brace 6"/>
            <p:cNvSpPr/>
            <p:nvPr/>
          </p:nvSpPr>
          <p:spPr>
            <a:xfrm rot="16200000">
              <a:off x="7556790" y="1340689"/>
              <a:ext cx="221226" cy="1700133"/>
            </a:xfrm>
            <a:prstGeom prst="leftBrace">
              <a:avLst>
                <a:gd name="adj1" fmla="val 78703"/>
                <a:gd name="adj2" fmla="val 50000"/>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6292920" y="2239931"/>
              <a:ext cx="2807980" cy="461665"/>
            </a:xfrm>
            <a:prstGeom prst="rect">
              <a:avLst/>
            </a:prstGeom>
            <a:noFill/>
          </p:spPr>
          <p:txBody>
            <a:bodyPr wrap="none" rtlCol="0">
              <a:spAutoFit/>
            </a:bodyPr>
            <a:lstStyle/>
            <a:p>
              <a:r>
                <a:rPr lang="en-US" sz="2400" dirty="0"/>
                <a:t>Least significant byte</a:t>
              </a:r>
            </a:p>
          </p:txBody>
        </p:sp>
      </p:grpSp>
      <p:graphicFrame>
        <p:nvGraphicFramePr>
          <p:cNvPr id="5" name="Table 4"/>
          <p:cNvGraphicFramePr>
            <a:graphicFrameLocks noGrp="1"/>
          </p:cNvGraphicFramePr>
          <p:nvPr>
            <p:extLst>
              <p:ext uri="{D42A27DB-BD31-4B8C-83A1-F6EECF244321}">
                <p14:modId xmlns:p14="http://schemas.microsoft.com/office/powerpoint/2010/main" val="558336519"/>
              </p:ext>
            </p:extLst>
          </p:nvPr>
        </p:nvGraphicFramePr>
        <p:xfrm>
          <a:off x="3358480" y="2721127"/>
          <a:ext cx="5114821" cy="2743200"/>
        </p:xfrm>
        <a:graphic>
          <a:graphicData uri="http://schemas.openxmlformats.org/drawingml/2006/table">
            <a:tbl>
              <a:tblPr bandRow="1">
                <a:tableStyleId>{5C22544A-7EE6-4342-B048-85BDC9FD1C3A}</a:tableStyleId>
              </a:tblPr>
              <a:tblGrid>
                <a:gridCol w="1761613">
                  <a:extLst>
                    <a:ext uri="{9D8B030D-6E8A-4147-A177-3AD203B41FA5}">
                      <a16:colId xmlns:a16="http://schemas.microsoft.com/office/drawing/2014/main" val="20000"/>
                    </a:ext>
                  </a:extLst>
                </a:gridCol>
                <a:gridCol w="1745226">
                  <a:extLst>
                    <a:ext uri="{9D8B030D-6E8A-4147-A177-3AD203B41FA5}">
                      <a16:colId xmlns:a16="http://schemas.microsoft.com/office/drawing/2014/main" val="20001"/>
                    </a:ext>
                  </a:extLst>
                </a:gridCol>
                <a:gridCol w="1607982">
                  <a:extLst>
                    <a:ext uri="{9D8B030D-6E8A-4147-A177-3AD203B41FA5}">
                      <a16:colId xmlns:a16="http://schemas.microsoft.com/office/drawing/2014/main" val="20002"/>
                    </a:ext>
                  </a:extLst>
                </a:gridCol>
              </a:tblGrid>
              <a:tr h="370840">
                <a:tc rowSpan="2">
                  <a:txBody>
                    <a:bodyPr/>
                    <a:lstStyle/>
                    <a:p>
                      <a:pPr algn="ctr"/>
                      <a:r>
                        <a:rPr lang="en-US" sz="2400" dirty="0"/>
                        <a:t>Memory address</a:t>
                      </a:r>
                    </a:p>
                  </a:txBody>
                  <a:tcPr anchor="b">
                    <a:solidFill>
                      <a:srgbClr val="558ED5"/>
                    </a:solidFill>
                  </a:tcPr>
                </a:tc>
                <a:tc gridSpan="2">
                  <a:txBody>
                    <a:bodyPr/>
                    <a:lstStyle/>
                    <a:p>
                      <a:pPr algn="ctr"/>
                      <a:r>
                        <a:rPr lang="en-US" sz="2400" dirty="0"/>
                        <a:t>Byte at given location</a:t>
                      </a:r>
                    </a:p>
                  </a:txBody>
                  <a:tcPr>
                    <a:solidFill>
                      <a:srgbClr val="558ED5"/>
                    </a:solidFill>
                  </a:tcPr>
                </a:tc>
                <a:tc hMerge="1">
                  <a:txBody>
                    <a:bodyPr/>
                    <a:lstStyle/>
                    <a:p>
                      <a:endParaRPr lang="en-US" dirty="0"/>
                    </a:p>
                  </a:txBody>
                  <a:tcPr/>
                </a:tc>
                <a:extLst>
                  <a:ext uri="{0D108BD9-81ED-4DB2-BD59-A6C34878D82A}">
                    <a16:rowId xmlns:a16="http://schemas.microsoft.com/office/drawing/2014/main" val="10000"/>
                  </a:ext>
                </a:extLst>
              </a:tr>
              <a:tr h="370840">
                <a:tc vMerge="1">
                  <a:txBody>
                    <a:bodyPr/>
                    <a:lstStyle/>
                    <a:p>
                      <a:endParaRPr lang="en-US" dirty="0"/>
                    </a:p>
                  </a:txBody>
                  <a:tcPr/>
                </a:tc>
                <a:tc>
                  <a:txBody>
                    <a:bodyPr/>
                    <a:lstStyle/>
                    <a:p>
                      <a:pPr algn="l"/>
                      <a:r>
                        <a:rPr lang="en-US" sz="2400" dirty="0"/>
                        <a:t>Little endian</a:t>
                      </a:r>
                    </a:p>
                  </a:txBody>
                  <a:tcPr anchor="ctr">
                    <a:solidFill>
                      <a:srgbClr val="558ED5"/>
                    </a:solidFill>
                  </a:tcPr>
                </a:tc>
                <a:tc>
                  <a:txBody>
                    <a:bodyPr/>
                    <a:lstStyle/>
                    <a:p>
                      <a:pPr algn="l"/>
                      <a:r>
                        <a:rPr lang="en-US" sz="2400" dirty="0"/>
                        <a:t>Big endian</a:t>
                      </a:r>
                    </a:p>
                  </a:txBody>
                  <a:tcPr anchor="ctr">
                    <a:solidFill>
                      <a:srgbClr val="558ED5"/>
                    </a:solidFill>
                  </a:tcPr>
                </a:tc>
                <a:extLst>
                  <a:ext uri="{0D108BD9-81ED-4DB2-BD59-A6C34878D82A}">
                    <a16:rowId xmlns:a16="http://schemas.microsoft.com/office/drawing/2014/main" val="10001"/>
                  </a:ext>
                </a:extLst>
              </a:tr>
              <a:tr h="370840">
                <a:tc>
                  <a:txBody>
                    <a:bodyPr/>
                    <a:lstStyle/>
                    <a:p>
                      <a:pPr algn="r"/>
                      <a:r>
                        <a:rPr lang="en-US" sz="2400" dirty="0"/>
                        <a:t>0x00000000</a:t>
                      </a:r>
                    </a:p>
                  </a:txBody>
                  <a:tcPr/>
                </a:tc>
                <a:tc>
                  <a:txBody>
                    <a:bodyPr/>
                    <a:lstStyle/>
                    <a:p>
                      <a:r>
                        <a:rPr lang="en-US" sz="2400" dirty="0">
                          <a:solidFill>
                            <a:srgbClr val="660066"/>
                          </a:solidFill>
                        </a:rPr>
                        <a:t>1000 0000</a:t>
                      </a:r>
                      <a:endParaRPr lang="en-US" sz="2400" dirty="0"/>
                    </a:p>
                  </a:txBody>
                  <a:tcPr/>
                </a:tc>
                <a:tc>
                  <a:txBody>
                    <a:bodyPr/>
                    <a:lstStyle/>
                    <a:p>
                      <a:r>
                        <a:rPr lang="en-US" sz="2400" dirty="0">
                          <a:solidFill>
                            <a:srgbClr val="FF0000"/>
                          </a:solidFill>
                        </a:rPr>
                        <a:t>0000 0000</a:t>
                      </a:r>
                      <a:endParaRPr lang="en-US" sz="2400" dirty="0"/>
                    </a:p>
                  </a:txBody>
                  <a:tcPr/>
                </a:tc>
                <a:extLst>
                  <a:ext uri="{0D108BD9-81ED-4DB2-BD59-A6C34878D82A}">
                    <a16:rowId xmlns:a16="http://schemas.microsoft.com/office/drawing/2014/main" val="10002"/>
                  </a:ext>
                </a:extLst>
              </a:tr>
              <a:tr h="370840">
                <a:tc>
                  <a:txBody>
                    <a:bodyPr/>
                    <a:lstStyle/>
                    <a:p>
                      <a:pPr algn="r"/>
                      <a:r>
                        <a:rPr lang="en-US" sz="2400" dirty="0"/>
                        <a:t>0x00000001</a:t>
                      </a:r>
                    </a:p>
                  </a:txBody>
                  <a:tcPr/>
                </a:tc>
                <a:tc>
                  <a:txBody>
                    <a:bodyPr/>
                    <a:lstStyle/>
                    <a:p>
                      <a:r>
                        <a:rPr lang="en-US" sz="2400" dirty="0">
                          <a:solidFill>
                            <a:srgbClr val="0000FF"/>
                          </a:solidFill>
                        </a:rPr>
                        <a:t>1111 0000</a:t>
                      </a:r>
                      <a:endParaRPr lang="en-US" sz="2400" dirty="0"/>
                    </a:p>
                  </a:txBody>
                  <a:tcPr/>
                </a:tc>
                <a:tc>
                  <a:txBody>
                    <a:bodyPr/>
                    <a:lstStyle/>
                    <a:p>
                      <a:r>
                        <a:rPr lang="en-US" sz="2400" dirty="0">
                          <a:solidFill>
                            <a:srgbClr val="008000"/>
                          </a:solidFill>
                        </a:rPr>
                        <a:t>1100 0000</a:t>
                      </a:r>
                      <a:endParaRPr lang="en-US" sz="2400" dirty="0"/>
                    </a:p>
                  </a:txBody>
                  <a:tcPr/>
                </a:tc>
                <a:extLst>
                  <a:ext uri="{0D108BD9-81ED-4DB2-BD59-A6C34878D82A}">
                    <a16:rowId xmlns:a16="http://schemas.microsoft.com/office/drawing/2014/main" val="10003"/>
                  </a:ext>
                </a:extLst>
              </a:tr>
              <a:tr h="370840">
                <a:tc>
                  <a:txBody>
                    <a:bodyPr/>
                    <a:lstStyle/>
                    <a:p>
                      <a:pPr algn="r"/>
                      <a:r>
                        <a:rPr lang="en-US" sz="2400" dirty="0"/>
                        <a:t>0x00000002</a:t>
                      </a:r>
                    </a:p>
                  </a:txBody>
                  <a:tcPr/>
                </a:tc>
                <a:tc>
                  <a:txBody>
                    <a:bodyPr/>
                    <a:lstStyle/>
                    <a:p>
                      <a:r>
                        <a:rPr lang="en-US" sz="2400" dirty="0">
                          <a:solidFill>
                            <a:srgbClr val="008000"/>
                          </a:solidFill>
                        </a:rPr>
                        <a:t>1100 0000</a:t>
                      </a:r>
                      <a:endParaRPr lang="en-US" sz="2400" dirty="0"/>
                    </a:p>
                  </a:txBody>
                  <a:tcPr/>
                </a:tc>
                <a:tc>
                  <a:txBody>
                    <a:bodyPr/>
                    <a:lstStyle/>
                    <a:p>
                      <a:r>
                        <a:rPr lang="en-US" sz="2400" dirty="0">
                          <a:solidFill>
                            <a:srgbClr val="0000FF"/>
                          </a:solidFill>
                        </a:rPr>
                        <a:t>1111 0011</a:t>
                      </a:r>
                      <a:endParaRPr lang="en-US" sz="2400" dirty="0"/>
                    </a:p>
                  </a:txBody>
                  <a:tcPr/>
                </a:tc>
                <a:extLst>
                  <a:ext uri="{0D108BD9-81ED-4DB2-BD59-A6C34878D82A}">
                    <a16:rowId xmlns:a16="http://schemas.microsoft.com/office/drawing/2014/main" val="10004"/>
                  </a:ext>
                </a:extLst>
              </a:tr>
              <a:tr h="370840">
                <a:tc>
                  <a:txBody>
                    <a:bodyPr/>
                    <a:lstStyle/>
                    <a:p>
                      <a:pPr algn="r"/>
                      <a:r>
                        <a:rPr lang="en-US" sz="2400" dirty="0"/>
                        <a:t>0x00000003</a:t>
                      </a:r>
                    </a:p>
                  </a:txBody>
                  <a:tcPr/>
                </a:tc>
                <a:tc>
                  <a:txBody>
                    <a:bodyPr/>
                    <a:lstStyle/>
                    <a:p>
                      <a:r>
                        <a:rPr lang="en-US" sz="2400" dirty="0">
                          <a:solidFill>
                            <a:srgbClr val="FF0000"/>
                          </a:solidFill>
                        </a:rPr>
                        <a:t>0000 0000</a:t>
                      </a:r>
                      <a:endParaRPr lang="en-US" sz="2400" dirty="0"/>
                    </a:p>
                  </a:txBody>
                  <a:tcPr/>
                </a:tc>
                <a:tc>
                  <a:txBody>
                    <a:bodyPr/>
                    <a:lstStyle/>
                    <a:p>
                      <a:r>
                        <a:rPr lang="en-US" sz="2400" dirty="0">
                          <a:solidFill>
                            <a:srgbClr val="660066"/>
                          </a:solidFill>
                        </a:rPr>
                        <a:t>1000 0000</a:t>
                      </a:r>
                      <a:endParaRPr lang="en-US" sz="2400" dirty="0"/>
                    </a:p>
                  </a:txBody>
                  <a:tcPr/>
                </a:tc>
                <a:extLst>
                  <a:ext uri="{0D108BD9-81ED-4DB2-BD59-A6C34878D82A}">
                    <a16:rowId xmlns:a16="http://schemas.microsoft.com/office/drawing/2014/main" val="10005"/>
                  </a:ext>
                </a:extLst>
              </a:tr>
            </a:tbl>
          </a:graphicData>
        </a:graphic>
      </p:graphicFrame>
      <p:grpSp>
        <p:nvGrpSpPr>
          <p:cNvPr id="13" name="Group 12"/>
          <p:cNvGrpSpPr/>
          <p:nvPr/>
        </p:nvGrpSpPr>
        <p:grpSpPr>
          <a:xfrm>
            <a:off x="285595" y="3427169"/>
            <a:ext cx="2851687" cy="2308324"/>
            <a:chOff x="516195" y="3994595"/>
            <a:chExt cx="2302385" cy="2308324"/>
          </a:xfrm>
        </p:grpSpPr>
        <p:cxnSp>
          <p:nvCxnSpPr>
            <p:cNvPr id="11" name="Straight Arrow Connector 10"/>
            <p:cNvCxnSpPr/>
            <p:nvPr/>
          </p:nvCxnSpPr>
          <p:spPr>
            <a:xfrm>
              <a:off x="2818580" y="4215962"/>
              <a:ext cx="0" cy="1921074"/>
            </a:xfrm>
            <a:prstGeom prst="straightConnector1">
              <a:avLst/>
            </a:prstGeom>
            <a:ln w="5715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16195" y="3994595"/>
              <a:ext cx="2216396" cy="2308324"/>
            </a:xfrm>
            <a:prstGeom prst="rect">
              <a:avLst/>
            </a:prstGeom>
            <a:noFill/>
          </p:spPr>
          <p:txBody>
            <a:bodyPr wrap="square" rtlCol="0">
              <a:spAutoFit/>
            </a:bodyPr>
            <a:lstStyle/>
            <a:p>
              <a:pPr algn="r"/>
              <a:r>
                <a:rPr lang="en-US" sz="2400" dirty="0"/>
                <a:t>Addresses arbitrarily start at 0x00000000. Memory addresses are accessed in the arrow-indicated sequence.</a:t>
              </a:r>
            </a:p>
          </p:txBody>
        </p:sp>
      </p:grpSp>
      <p:sp>
        <p:nvSpPr>
          <p:cNvPr id="4" name="Date Placeholder 3"/>
          <p:cNvSpPr>
            <a:spLocks noGrp="1"/>
          </p:cNvSpPr>
          <p:nvPr>
            <p:ph type="dt" sz="half" idx="10"/>
          </p:nvPr>
        </p:nvSpPr>
        <p:spPr/>
        <p:txBody>
          <a:bodyPr/>
          <a:lstStyle/>
          <a:p>
            <a:r>
              <a:rPr lang="en-US"/>
              <a:t>© 2018 by George B. Adams III</a:t>
            </a:r>
          </a:p>
        </p:txBody>
      </p:sp>
      <p:sp>
        <p:nvSpPr>
          <p:cNvPr id="10" name="Slide Number Placeholder 9"/>
          <p:cNvSpPr>
            <a:spLocks noGrp="1"/>
          </p:cNvSpPr>
          <p:nvPr>
            <p:ph type="sldNum" sz="quarter" idx="12"/>
          </p:nvPr>
        </p:nvSpPr>
        <p:spPr/>
        <p:txBody>
          <a:bodyPr/>
          <a:lstStyle/>
          <a:p>
            <a:fld id="{F616CA18-62AE-B34C-A151-070DF961BCFA}" type="slidenum">
              <a:rPr lang="en-US" smtClean="0"/>
              <a:pPr/>
              <a:t>246</a:t>
            </a:fld>
            <a:endParaRPr lang="en-US"/>
          </a:p>
        </p:txBody>
      </p:sp>
    </p:spTree>
    <p:extLst>
      <p:ext uri="{BB962C8B-B14F-4D97-AF65-F5344CB8AC3E}">
        <p14:creationId xmlns:p14="http://schemas.microsoft.com/office/powerpoint/2010/main" val="178619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dissolv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up)">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strings representing </a:t>
            </a:r>
            <a:r>
              <a:rPr lang="en-US" dirty="0">
                <a:solidFill>
                  <a:srgbClr val="0432FF"/>
                </a:solidFill>
              </a:rPr>
              <a:t>characters</a:t>
            </a:r>
          </a:p>
        </p:txBody>
      </p:sp>
      <p:sp>
        <p:nvSpPr>
          <p:cNvPr id="3" name="Content Placeholder 2"/>
          <p:cNvSpPr>
            <a:spLocks noGrp="1"/>
          </p:cNvSpPr>
          <p:nvPr>
            <p:ph idx="1"/>
          </p:nvPr>
        </p:nvSpPr>
        <p:spPr>
          <a:xfrm>
            <a:off x="486830" y="1055576"/>
            <a:ext cx="8247965" cy="4924814"/>
          </a:xfrm>
        </p:spPr>
        <p:txBody>
          <a:bodyPr/>
          <a:lstStyle/>
          <a:p>
            <a:pPr>
              <a:spcBef>
                <a:spcPts val="200"/>
              </a:spcBef>
            </a:pPr>
            <a:r>
              <a:rPr lang="en-US" dirty="0"/>
              <a:t>Started with </a:t>
            </a:r>
            <a:r>
              <a:rPr lang="en-US" dirty="0" err="1">
                <a:solidFill>
                  <a:srgbClr val="008F00"/>
                </a:solidFill>
              </a:rPr>
              <a:t>Baudot</a:t>
            </a:r>
            <a:r>
              <a:rPr lang="en-US" dirty="0">
                <a:solidFill>
                  <a:srgbClr val="008F00"/>
                </a:solidFill>
              </a:rPr>
              <a:t> Code </a:t>
            </a:r>
            <a:r>
              <a:rPr lang="en-US" dirty="0"/>
              <a:t>(1870)</a:t>
            </a:r>
          </a:p>
          <a:p>
            <a:pPr lvl="1">
              <a:spcBef>
                <a:spcPts val="200"/>
              </a:spcBef>
            </a:pPr>
            <a:r>
              <a:rPr lang="en-US" dirty="0"/>
              <a:t>5 bits/character, so a total of 2</a:t>
            </a:r>
            <a:r>
              <a:rPr lang="en-US" baseline="30000" dirty="0"/>
              <a:t>5</a:t>
            </a:r>
            <a:r>
              <a:rPr lang="en-US" dirty="0"/>
              <a:t> = 32 characters</a:t>
            </a:r>
          </a:p>
          <a:p>
            <a:pPr lvl="1">
              <a:spcBef>
                <a:spcPts val="200"/>
              </a:spcBef>
            </a:pPr>
            <a:r>
              <a:rPr lang="en-US" dirty="0"/>
              <a:t>Roman letters, punctuation, control signals</a:t>
            </a:r>
          </a:p>
          <a:p>
            <a:pPr lvl="1">
              <a:spcBef>
                <a:spcPts val="200"/>
              </a:spcBef>
            </a:pPr>
            <a:r>
              <a:rPr lang="en-US" dirty="0"/>
              <a:t>Typed on a 5-piano-key keyboard using two left hand fingers and three right hand fingers</a:t>
            </a:r>
          </a:p>
          <a:p>
            <a:pPr lvl="1">
              <a:spcBef>
                <a:spcPts val="200"/>
              </a:spcBef>
            </a:pPr>
            <a:r>
              <a:rPr lang="en-US" dirty="0">
                <a:solidFill>
                  <a:srgbClr val="00B050"/>
                </a:solidFill>
              </a:rPr>
              <a:t>Character encodings were chosen to minimize keyboard operator fatigue </a:t>
            </a:r>
            <a:r>
              <a:rPr lang="en-US" dirty="0">
                <a:solidFill>
                  <a:srgbClr val="FF0000"/>
                </a:solidFill>
              </a:rPr>
              <a:t>[A design criterion]</a:t>
            </a:r>
          </a:p>
          <a:p>
            <a:pPr lvl="1">
              <a:spcBef>
                <a:spcPts val="200"/>
              </a:spcBef>
            </a:pPr>
            <a:r>
              <a:rPr lang="en-US" dirty="0"/>
              <a:t>Became International Telegraph Alphabet No. 1</a:t>
            </a:r>
          </a:p>
          <a:p>
            <a:pPr>
              <a:spcBef>
                <a:spcPts val="200"/>
              </a:spcBef>
            </a:pPr>
            <a:r>
              <a:rPr lang="en-US" dirty="0"/>
              <a:t>1901, Donald Murray modifies </a:t>
            </a:r>
            <a:r>
              <a:rPr lang="en-US" dirty="0" err="1"/>
              <a:t>Baudot</a:t>
            </a:r>
            <a:endParaRPr lang="en-US" dirty="0"/>
          </a:p>
          <a:p>
            <a:pPr lvl="1">
              <a:spcBef>
                <a:spcPts val="200"/>
              </a:spcBef>
            </a:pPr>
            <a:r>
              <a:rPr lang="en-US" dirty="0"/>
              <a:t>Introduces CR, LF, and re-encodes NULL, DEL</a:t>
            </a:r>
          </a:p>
          <a:p>
            <a:pPr lvl="1">
              <a:spcBef>
                <a:spcPts val="200"/>
              </a:spcBef>
            </a:pPr>
            <a:r>
              <a:rPr lang="en-US" dirty="0"/>
              <a:t>Used by Western Union </a:t>
            </a:r>
            <a:r>
              <a:rPr lang="en-US" dirty="0">
                <a:solidFill>
                  <a:srgbClr val="0432FF"/>
                </a:solidFill>
              </a:rPr>
              <a:t>teletype machines </a:t>
            </a:r>
            <a:r>
              <a:rPr lang="en-US" dirty="0"/>
              <a:t>until 1950s (</a:t>
            </a:r>
            <a:r>
              <a:rPr lang="en-US" dirty="0">
                <a:solidFill>
                  <a:srgbClr val="0432FF"/>
                </a:solidFill>
              </a:rPr>
              <a:t>tele</a:t>
            </a:r>
            <a:r>
              <a:rPr lang="en-US" dirty="0"/>
              <a:t> = at a distance; </a:t>
            </a:r>
            <a:r>
              <a:rPr lang="en-US" dirty="0">
                <a:solidFill>
                  <a:srgbClr val="0432FF"/>
                </a:solidFill>
              </a:rPr>
              <a:t>type</a:t>
            </a:r>
            <a:r>
              <a:rPr lang="en-US" dirty="0"/>
              <a:t> = write)</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247</a:t>
            </a:fld>
            <a:endParaRPr lang="en-US"/>
          </a:p>
        </p:txBody>
      </p:sp>
    </p:spTree>
    <p:extLst>
      <p:ext uri="{BB962C8B-B14F-4D97-AF65-F5344CB8AC3E}">
        <p14:creationId xmlns:p14="http://schemas.microsoft.com/office/powerpoint/2010/main" val="1594723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 2018 by George B. Adams III</a:t>
            </a:r>
            <a:endParaRPr lang="en-US" dirty="0"/>
          </a:p>
        </p:txBody>
      </p:sp>
      <p:pic>
        <p:nvPicPr>
          <p:cNvPr id="3" name="Picture 2"/>
          <p:cNvPicPr>
            <a:picLocks noChangeAspect="1"/>
          </p:cNvPicPr>
          <p:nvPr/>
        </p:nvPicPr>
        <p:blipFill rotWithShape="1">
          <a:blip r:embed="rId3"/>
          <a:srcRect b="-379"/>
          <a:stretch/>
        </p:blipFill>
        <p:spPr>
          <a:xfrm>
            <a:off x="1972879" y="25401"/>
            <a:ext cx="5143500" cy="6858000"/>
          </a:xfrm>
          <a:prstGeom prst="rect">
            <a:avLst/>
          </a:prstGeom>
        </p:spPr>
      </p:pic>
      <p:sp>
        <p:nvSpPr>
          <p:cNvPr id="2" name="TextBox 1"/>
          <p:cNvSpPr txBox="1"/>
          <p:nvPr/>
        </p:nvSpPr>
        <p:spPr>
          <a:xfrm rot="16200000">
            <a:off x="4810458" y="2290572"/>
            <a:ext cx="6612469" cy="2031325"/>
          </a:xfrm>
          <a:prstGeom prst="rect">
            <a:avLst/>
          </a:prstGeom>
          <a:solidFill>
            <a:schemeClr val="bg1"/>
          </a:solidFill>
        </p:spPr>
        <p:txBody>
          <a:bodyPr wrap="square" rtlCol="0">
            <a:spAutoFit/>
          </a:bodyPr>
          <a:lstStyle/>
          <a:p>
            <a:r>
              <a:rPr lang="en-US" dirty="0"/>
              <a:t>"Teletype with paper tape punch and reader" by </a:t>
            </a:r>
            <a:r>
              <a:rPr lang="en-US" dirty="0" err="1"/>
              <a:t>AlisonW</a:t>
            </a:r>
            <a:r>
              <a:rPr lang="en-US" dirty="0"/>
              <a:t> - Own work. Licensed under Creative Commons Attribution-Share Alike 3.0 via Wikimedia Commons </a:t>
            </a:r>
          </a:p>
          <a:p>
            <a:r>
              <a:rPr lang="en-US" dirty="0"/>
              <a:t> </a:t>
            </a:r>
            <a:r>
              <a:rPr lang="en-US" dirty="0">
                <a:hlinkClick r:id="rId4"/>
              </a:rPr>
              <a:t>http://commons.wikimedia.org/wiki/File:Teletype_with_papertape_punch_and_reader.jpg</a:t>
            </a:r>
            <a:endParaRPr lang="en-US" dirty="0"/>
          </a:p>
          <a:p>
            <a:r>
              <a:rPr lang="en-US" dirty="0"/>
              <a:t>#</a:t>
            </a:r>
            <a:r>
              <a:rPr lang="en-US" dirty="0" err="1"/>
              <a:t>mediaviewer</a:t>
            </a:r>
            <a:r>
              <a:rPr lang="en-US" dirty="0"/>
              <a:t>/</a:t>
            </a:r>
            <a:r>
              <a:rPr lang="en-US" dirty="0" err="1"/>
              <a:t>File:Teletype_with_papertape_punch_and_reader.jpg</a:t>
            </a:r>
            <a:endParaRPr lang="en-US" dirty="0"/>
          </a:p>
        </p:txBody>
      </p:sp>
      <p:sp>
        <p:nvSpPr>
          <p:cNvPr id="5" name="Slide Number Placeholder 4"/>
          <p:cNvSpPr>
            <a:spLocks noGrp="1"/>
          </p:cNvSpPr>
          <p:nvPr>
            <p:ph type="sldNum" sz="quarter" idx="12"/>
          </p:nvPr>
        </p:nvSpPr>
        <p:spPr/>
        <p:txBody>
          <a:bodyPr/>
          <a:lstStyle/>
          <a:p>
            <a:fld id="{01BC6648-A2D1-2B45-B1A1-07A4BC236D8A}" type="slidenum">
              <a:rPr lang="en-US" smtClean="0"/>
              <a:pPr/>
              <a:t>248</a:t>
            </a:fld>
            <a:endParaRPr lang="en-US"/>
          </a:p>
        </p:txBody>
      </p:sp>
    </p:spTree>
    <p:extLst>
      <p:ext uri="{BB962C8B-B14F-4D97-AF65-F5344CB8AC3E}">
        <p14:creationId xmlns:p14="http://schemas.microsoft.com/office/powerpoint/2010/main" val="14927993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ASCII character representation</a:t>
            </a:r>
            <a:endParaRPr lang="en-US" dirty="0">
              <a:solidFill>
                <a:srgbClr val="0070C0"/>
              </a:solidFill>
            </a:endParaRPr>
          </a:p>
        </p:txBody>
      </p:sp>
      <p:sp>
        <p:nvSpPr>
          <p:cNvPr id="3" name="Content Placeholder 2"/>
          <p:cNvSpPr>
            <a:spLocks noGrp="1"/>
          </p:cNvSpPr>
          <p:nvPr>
            <p:ph idx="1"/>
          </p:nvPr>
        </p:nvSpPr>
        <p:spPr>
          <a:xfrm>
            <a:off x="486830" y="1055576"/>
            <a:ext cx="8324661" cy="5354016"/>
          </a:xfrm>
        </p:spPr>
        <p:txBody>
          <a:bodyPr/>
          <a:lstStyle/>
          <a:p>
            <a:pPr>
              <a:spcBef>
                <a:spcPts val="200"/>
              </a:spcBef>
            </a:pPr>
            <a:r>
              <a:rPr lang="en-US" sz="2800" dirty="0"/>
              <a:t>1963, </a:t>
            </a:r>
            <a:r>
              <a:rPr lang="en-US" sz="2800" dirty="0">
                <a:solidFill>
                  <a:srgbClr val="0432FF"/>
                </a:solidFill>
              </a:rPr>
              <a:t>A</a:t>
            </a:r>
            <a:r>
              <a:rPr lang="en-US" sz="2800" dirty="0"/>
              <a:t>merican </a:t>
            </a:r>
            <a:r>
              <a:rPr lang="en-US" sz="2800" dirty="0">
                <a:solidFill>
                  <a:srgbClr val="0432FF"/>
                </a:solidFill>
              </a:rPr>
              <a:t>S</a:t>
            </a:r>
            <a:r>
              <a:rPr lang="en-US" sz="2800" dirty="0"/>
              <a:t>tandard </a:t>
            </a:r>
            <a:r>
              <a:rPr lang="en-US" sz="2800" dirty="0">
                <a:solidFill>
                  <a:srgbClr val="0432FF"/>
                </a:solidFill>
              </a:rPr>
              <a:t>C</a:t>
            </a:r>
            <a:r>
              <a:rPr lang="en-US" sz="2800" dirty="0"/>
              <a:t>ode for </a:t>
            </a:r>
            <a:r>
              <a:rPr lang="en-US" sz="2800" dirty="0">
                <a:solidFill>
                  <a:srgbClr val="0432FF"/>
                </a:solidFill>
              </a:rPr>
              <a:t>I</a:t>
            </a:r>
            <a:r>
              <a:rPr lang="en-US" sz="2800" dirty="0"/>
              <a:t>nformation </a:t>
            </a:r>
            <a:r>
              <a:rPr lang="en-US" sz="2800" dirty="0">
                <a:solidFill>
                  <a:srgbClr val="0432FF"/>
                </a:solidFill>
              </a:rPr>
              <a:t>I</a:t>
            </a:r>
            <a:r>
              <a:rPr lang="en-US" sz="2800" dirty="0"/>
              <a:t>nterchange (ASCII), a 7-bit code, so 128 characters</a:t>
            </a:r>
          </a:p>
          <a:p>
            <a:pPr>
              <a:spcBef>
                <a:spcPts val="200"/>
              </a:spcBef>
            </a:pPr>
            <a:r>
              <a:rPr lang="en-US" sz="2800" dirty="0"/>
              <a:t>Compared to </a:t>
            </a:r>
            <a:r>
              <a:rPr lang="en-US" sz="2800" dirty="0" err="1"/>
              <a:t>Baudot</a:t>
            </a:r>
            <a:r>
              <a:rPr lang="en-US" sz="2800" dirty="0"/>
              <a:t>/Murray (1870/1901)</a:t>
            </a:r>
          </a:p>
          <a:p>
            <a:pPr lvl="1">
              <a:spcBef>
                <a:spcPts val="200"/>
              </a:spcBef>
            </a:pPr>
            <a:r>
              <a:rPr lang="en-US" sz="2400" dirty="0"/>
              <a:t>Adds characters for digits 0 through 9, both letter cases, and many new control characters,</a:t>
            </a:r>
          </a:p>
          <a:p>
            <a:pPr lvl="1">
              <a:spcBef>
                <a:spcPts val="200"/>
              </a:spcBef>
            </a:pPr>
            <a:r>
              <a:rPr lang="en-US" sz="2400" dirty="0"/>
              <a:t>and </a:t>
            </a:r>
            <a:r>
              <a:rPr lang="en-US" sz="2400" i="1" dirty="0"/>
              <a:t>the world has changed dramatically since 1901</a:t>
            </a:r>
            <a:r>
              <a:rPr lang="en-US" sz="2400" dirty="0"/>
              <a:t>, so</a:t>
            </a:r>
          </a:p>
          <a:p>
            <a:pPr lvl="1">
              <a:spcBef>
                <a:spcPts val="200"/>
              </a:spcBef>
            </a:pPr>
            <a:r>
              <a:rPr lang="en-US" sz="2400" dirty="0">
                <a:solidFill>
                  <a:srgbClr val="FF0000"/>
                </a:solidFill>
              </a:rPr>
              <a:t>Character encoding is re-designed for machine-oriented criteria, rather than human-oriented criteria</a:t>
            </a:r>
          </a:p>
          <a:p>
            <a:pPr lvl="2">
              <a:spcBef>
                <a:spcPts val="200"/>
              </a:spcBef>
            </a:pPr>
            <a:r>
              <a:rPr lang="en-US" dirty="0">
                <a:solidFill>
                  <a:srgbClr val="00B050"/>
                </a:solidFill>
              </a:rPr>
              <a:t>Make sorting text by machine easier</a:t>
            </a:r>
            <a:r>
              <a:rPr lang="en-US" dirty="0"/>
              <a:t>:</a:t>
            </a:r>
            <a:br>
              <a:rPr lang="en-US" dirty="0"/>
            </a:br>
            <a:r>
              <a:rPr lang="en-US" dirty="0"/>
              <a:t>alphabetic order = integer order of character codes</a:t>
            </a:r>
          </a:p>
          <a:p>
            <a:pPr lvl="2">
              <a:spcBef>
                <a:spcPts val="200"/>
              </a:spcBef>
            </a:pPr>
            <a:r>
              <a:rPr lang="en-US" dirty="0">
                <a:solidFill>
                  <a:srgbClr val="00B050"/>
                </a:solidFill>
              </a:rPr>
              <a:t>Simplify machine-performed case-insensitive character matching and the logic circuit for keyboards/printers</a:t>
            </a:r>
            <a:r>
              <a:rPr lang="en-US" dirty="0"/>
              <a:t>:  upper case and lower case codes for a given letter differ only in leftmost bit position (MSB)</a:t>
            </a:r>
          </a:p>
          <a:p>
            <a:pPr lvl="2">
              <a:spcBef>
                <a:spcPts val="200"/>
              </a:spcBef>
            </a:pPr>
            <a:endParaRPr lang="en-US" dirty="0">
              <a:solidFill>
                <a:srgbClr val="00B050"/>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249</a:t>
            </a:fld>
            <a:endParaRPr lang="en-US"/>
          </a:p>
        </p:txBody>
      </p:sp>
    </p:spTree>
    <p:extLst>
      <p:ext uri="{BB962C8B-B14F-4D97-AF65-F5344CB8AC3E}">
        <p14:creationId xmlns:p14="http://schemas.microsoft.com/office/powerpoint/2010/main" val="2060188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 2018 by George B. Adams III</a:t>
            </a:r>
          </a:p>
        </p:txBody>
      </p:sp>
      <p:sp>
        <p:nvSpPr>
          <p:cNvPr id="3" name="Slide Number Placeholder 2"/>
          <p:cNvSpPr>
            <a:spLocks noGrp="1"/>
          </p:cNvSpPr>
          <p:nvPr>
            <p:ph type="sldNum" sz="quarter" idx="12"/>
          </p:nvPr>
        </p:nvSpPr>
        <p:spPr/>
        <p:txBody>
          <a:bodyPr/>
          <a:lstStyle/>
          <a:p>
            <a:fld id="{01BC6648-A2D1-2B45-B1A1-07A4BC236D8A}" type="slidenum">
              <a:rPr lang="en-US" smtClean="0"/>
              <a:pPr/>
              <a:t>250</a:t>
            </a:fld>
            <a:endParaRPr lang="en-US"/>
          </a:p>
        </p:txBody>
      </p:sp>
      <p:pic>
        <p:nvPicPr>
          <p:cNvPr id="4" name="Picture 3" descr="figure-3.6.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84" y="-39474"/>
            <a:ext cx="8310033" cy="6891052"/>
          </a:xfrm>
          <a:prstGeom prst="rect">
            <a:avLst/>
          </a:prstGeom>
        </p:spPr>
      </p:pic>
      <p:grpSp>
        <p:nvGrpSpPr>
          <p:cNvPr id="9" name="Group 8"/>
          <p:cNvGrpSpPr/>
          <p:nvPr/>
        </p:nvGrpSpPr>
        <p:grpSpPr>
          <a:xfrm>
            <a:off x="1343442" y="2726267"/>
            <a:ext cx="6437468" cy="2849273"/>
            <a:chOff x="1343442" y="2726267"/>
            <a:chExt cx="6437468" cy="2849273"/>
          </a:xfrm>
        </p:grpSpPr>
        <p:grpSp>
          <p:nvGrpSpPr>
            <p:cNvPr id="7" name="Group 6"/>
            <p:cNvGrpSpPr/>
            <p:nvPr/>
          </p:nvGrpSpPr>
          <p:grpSpPr>
            <a:xfrm>
              <a:off x="1659467" y="2726267"/>
              <a:ext cx="797849" cy="1557845"/>
              <a:chOff x="1659467" y="2726267"/>
              <a:chExt cx="797849" cy="1557845"/>
            </a:xfrm>
          </p:grpSpPr>
          <p:sp>
            <p:nvSpPr>
              <p:cNvPr id="5" name="Rounded Rectangle 4"/>
              <p:cNvSpPr/>
              <p:nvPr/>
            </p:nvSpPr>
            <p:spPr bwMode="auto">
              <a:xfrm>
                <a:off x="1659467" y="2726267"/>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6" name="Rounded Rectangle 5"/>
              <p:cNvSpPr/>
              <p:nvPr/>
            </p:nvSpPr>
            <p:spPr bwMode="auto">
              <a:xfrm>
                <a:off x="1659470" y="3962379"/>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grpSp>
        <p:sp>
          <p:nvSpPr>
            <p:cNvPr id="8" name="TextBox 7"/>
            <p:cNvSpPr txBox="1"/>
            <p:nvPr/>
          </p:nvSpPr>
          <p:spPr>
            <a:xfrm>
              <a:off x="1343442" y="5113875"/>
              <a:ext cx="6437468" cy="461665"/>
            </a:xfrm>
            <a:prstGeom prst="rect">
              <a:avLst/>
            </a:prstGeom>
            <a:noFill/>
          </p:spPr>
          <p:txBody>
            <a:bodyPr wrap="none" rtlCol="0">
              <a:spAutoFit/>
            </a:bodyPr>
            <a:lstStyle/>
            <a:p>
              <a:r>
                <a:rPr lang="en-US" sz="2400" dirty="0">
                  <a:solidFill>
                    <a:schemeClr val="accent1">
                      <a:lumMod val="50000"/>
                    </a:schemeClr>
                  </a:solidFill>
                </a:rPr>
                <a:t>Upper and lower cases intentionally differ by 0x20</a:t>
              </a:r>
            </a:p>
          </p:txBody>
        </p:sp>
      </p:grpSp>
      <p:sp>
        <p:nvSpPr>
          <p:cNvPr id="10" name="Rounded Rectangle 9"/>
          <p:cNvSpPr/>
          <p:nvPr/>
        </p:nvSpPr>
        <p:spPr bwMode="auto">
          <a:xfrm>
            <a:off x="7653866" y="254000"/>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11" name="Rounded Rectangle 10"/>
          <p:cNvSpPr/>
          <p:nvPr/>
        </p:nvSpPr>
        <p:spPr bwMode="auto">
          <a:xfrm>
            <a:off x="2641600" y="541867"/>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12" name="TextBox 11"/>
          <p:cNvSpPr txBox="1"/>
          <p:nvPr/>
        </p:nvSpPr>
        <p:spPr>
          <a:xfrm>
            <a:off x="1360378" y="5452538"/>
            <a:ext cx="5799729" cy="461665"/>
          </a:xfrm>
          <a:prstGeom prst="rect">
            <a:avLst/>
          </a:prstGeom>
          <a:noFill/>
        </p:spPr>
        <p:txBody>
          <a:bodyPr wrap="none" rtlCol="0">
            <a:spAutoFit/>
          </a:bodyPr>
          <a:lstStyle/>
          <a:p>
            <a:r>
              <a:rPr lang="en-US" sz="2400" dirty="0">
                <a:solidFill>
                  <a:schemeClr val="accent1">
                    <a:lumMod val="50000"/>
                  </a:schemeClr>
                </a:solidFill>
              </a:rPr>
              <a:t>07 and 0A are examples of control characters</a:t>
            </a:r>
          </a:p>
        </p:txBody>
      </p:sp>
      <p:sp>
        <p:nvSpPr>
          <p:cNvPr id="13" name="TextBox 12">
            <a:extLst>
              <a:ext uri="{FF2B5EF4-FFF2-40B4-BE49-F238E27FC236}">
                <a16:creationId xmlns:a16="http://schemas.microsoft.com/office/drawing/2014/main" id="{36B0ED54-EE92-5549-8CFA-812723AFAEE2}"/>
              </a:ext>
            </a:extLst>
          </p:cNvPr>
          <p:cNvSpPr txBox="1"/>
          <p:nvPr/>
        </p:nvSpPr>
        <p:spPr>
          <a:xfrm>
            <a:off x="-400050" y="52324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19198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character representations</a:t>
            </a:r>
            <a:endParaRPr lang="en-US" dirty="0">
              <a:solidFill>
                <a:srgbClr val="0070C0"/>
              </a:solidFill>
            </a:endParaRPr>
          </a:p>
        </p:txBody>
      </p:sp>
      <p:sp>
        <p:nvSpPr>
          <p:cNvPr id="3" name="Content Placeholder 2"/>
          <p:cNvSpPr>
            <a:spLocks noGrp="1"/>
          </p:cNvSpPr>
          <p:nvPr>
            <p:ph idx="1"/>
          </p:nvPr>
        </p:nvSpPr>
        <p:spPr>
          <a:xfrm>
            <a:off x="486830" y="1055576"/>
            <a:ext cx="8247965" cy="4924814"/>
          </a:xfrm>
        </p:spPr>
        <p:txBody>
          <a:bodyPr/>
          <a:lstStyle/>
          <a:p>
            <a:pPr>
              <a:spcBef>
                <a:spcPts val="200"/>
              </a:spcBef>
            </a:pPr>
            <a:r>
              <a:rPr lang="en-US" sz="2800" dirty="0">
                <a:solidFill>
                  <a:srgbClr val="0432FF"/>
                </a:solidFill>
              </a:rPr>
              <a:t>EBCDIC</a:t>
            </a:r>
            <a:r>
              <a:rPr lang="en-US" sz="2800" dirty="0"/>
              <a:t> – Extended, Binary Coded Decimal, Interchange Code</a:t>
            </a:r>
            <a:endParaRPr lang="en-US" sz="2000" dirty="0"/>
          </a:p>
          <a:p>
            <a:pPr lvl="1">
              <a:spcBef>
                <a:spcPts val="200"/>
              </a:spcBef>
            </a:pPr>
            <a:r>
              <a:rPr lang="en-US" dirty="0"/>
              <a:t>8-bit code for IBM System/360 computers, 1963</a:t>
            </a:r>
          </a:p>
          <a:p>
            <a:pPr lvl="1">
              <a:spcBef>
                <a:spcPts val="200"/>
              </a:spcBef>
            </a:pPr>
            <a:r>
              <a:rPr lang="en-US" dirty="0"/>
              <a:t>Sorts letters before numbers and lowercase before uppercase; opposite of ASCII</a:t>
            </a:r>
          </a:p>
          <a:p>
            <a:pPr>
              <a:spcBef>
                <a:spcPts val="200"/>
              </a:spcBef>
            </a:pPr>
            <a:r>
              <a:rPr lang="en-US" dirty="0">
                <a:solidFill>
                  <a:srgbClr val="0432FF"/>
                </a:solidFill>
              </a:rPr>
              <a:t>Unicode</a:t>
            </a:r>
            <a:r>
              <a:rPr lang="en-US" dirty="0"/>
              <a:t> – </a:t>
            </a:r>
            <a:r>
              <a:rPr lang="en-US" sz="2800" dirty="0"/>
              <a:t>world standard, version 10.0 current as</a:t>
            </a:r>
            <a:br>
              <a:rPr lang="en-US" sz="2800" dirty="0"/>
            </a:br>
            <a:r>
              <a:rPr lang="en-US" sz="2800" dirty="0"/>
              <a:t>                      of June 2017</a:t>
            </a:r>
            <a:endParaRPr lang="en-US" dirty="0"/>
          </a:p>
          <a:p>
            <a:pPr lvl="1">
              <a:spcBef>
                <a:spcPts val="200"/>
              </a:spcBef>
            </a:pPr>
            <a:r>
              <a:rPr lang="en-US" dirty="0"/>
              <a:t>Up to 4 bytes per character, thus capable of</a:t>
            </a:r>
            <a:br>
              <a:rPr lang="en-US" dirty="0"/>
            </a:br>
            <a:r>
              <a:rPr lang="en-US" dirty="0"/>
              <a:t>2</a:t>
            </a:r>
            <a:r>
              <a:rPr lang="en-US" baseline="30000" dirty="0"/>
              <a:t>32 </a:t>
            </a:r>
            <a:r>
              <a:rPr lang="en-US" dirty="0"/>
              <a:t>= 4,294,967,296 characters</a:t>
            </a:r>
          </a:p>
          <a:p>
            <a:pPr lvl="1">
              <a:spcBef>
                <a:spcPts val="200"/>
              </a:spcBef>
            </a:pPr>
            <a:r>
              <a:rPr lang="en-US" dirty="0"/>
              <a:t>Today, 136,755 characters from 139 modern and historic scripts, and multiple symbol sets including emoji</a:t>
            </a:r>
            <a:endParaRPr lang="en-US" dirty="0">
              <a:solidFill>
                <a:srgbClr val="00B050"/>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251</a:t>
            </a:fld>
            <a:endParaRPr lang="en-US"/>
          </a:p>
        </p:txBody>
      </p:sp>
      <p:sp>
        <p:nvSpPr>
          <p:cNvPr id="6" name="TextBox 5"/>
          <p:cNvSpPr txBox="1"/>
          <p:nvPr/>
        </p:nvSpPr>
        <p:spPr>
          <a:xfrm>
            <a:off x="3727233" y="5813535"/>
            <a:ext cx="987771" cy="769441"/>
          </a:xfrm>
          <a:prstGeom prst="rect">
            <a:avLst/>
          </a:prstGeom>
          <a:noFill/>
        </p:spPr>
        <p:txBody>
          <a:bodyPr wrap="none" rtlCol="0">
            <a:spAutoFit/>
          </a:bodyPr>
          <a:lstStyle/>
          <a:p>
            <a:pPr marL="0" lvl="1"/>
            <a:r>
              <a:rPr lang="en-US" sz="3600" dirty="0"/>
              <a:t>😀 </a:t>
            </a:r>
            <a:r>
              <a:rPr lang="en-US" sz="4400" dirty="0"/>
              <a:t>!</a:t>
            </a:r>
            <a:r>
              <a:rPr lang="en-US" dirty="0"/>
              <a:t> </a:t>
            </a:r>
          </a:p>
        </p:txBody>
      </p:sp>
    </p:spTree>
    <p:extLst>
      <p:ext uri="{BB962C8B-B14F-4D97-AF65-F5344CB8AC3E}">
        <p14:creationId xmlns:p14="http://schemas.microsoft.com/office/powerpoint/2010/main" val="110132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300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6E3752-96DF-5640-B6B1-EEBC4ED60911}"/>
              </a:ext>
            </a:extLst>
          </p:cNvPr>
          <p:cNvSpPr>
            <a:spLocks noGrp="1"/>
          </p:cNvSpPr>
          <p:nvPr>
            <p:ph type="title"/>
          </p:nvPr>
        </p:nvSpPr>
        <p:spPr/>
        <p:txBody>
          <a:bodyPr/>
          <a:lstStyle/>
          <a:p>
            <a:r>
              <a:rPr lang="en-US" dirty="0"/>
              <a:t>Examples to put it all together</a:t>
            </a:r>
          </a:p>
        </p:txBody>
      </p:sp>
      <p:sp>
        <p:nvSpPr>
          <p:cNvPr id="5" name="Content Placeholder 4">
            <a:extLst>
              <a:ext uri="{FF2B5EF4-FFF2-40B4-BE49-F238E27FC236}">
                <a16:creationId xmlns:a16="http://schemas.microsoft.com/office/drawing/2014/main" id="{5EB4FAF7-6F8E-F44D-962C-C81C64BF2E1E}"/>
              </a:ext>
            </a:extLst>
          </p:cNvPr>
          <p:cNvSpPr>
            <a:spLocks noGrp="1"/>
          </p:cNvSpPr>
          <p:nvPr>
            <p:ph idx="1"/>
          </p:nvPr>
        </p:nvSpPr>
        <p:spPr/>
        <p:txBody>
          <a:bodyPr/>
          <a:lstStyle/>
          <a:p>
            <a:endParaRPr lang="en-US" dirty="0"/>
          </a:p>
        </p:txBody>
      </p:sp>
      <p:sp>
        <p:nvSpPr>
          <p:cNvPr id="2" name="Date Placeholder 1">
            <a:extLst>
              <a:ext uri="{FF2B5EF4-FFF2-40B4-BE49-F238E27FC236}">
                <a16:creationId xmlns:a16="http://schemas.microsoft.com/office/drawing/2014/main" id="{37251A84-A9BD-D44A-93F5-F0BF2C05FC1D}"/>
              </a:ext>
            </a:extLst>
          </p:cNvPr>
          <p:cNvSpPr>
            <a:spLocks noGrp="1"/>
          </p:cNvSpPr>
          <p:nvPr>
            <p:ph type="dt" sz="half" idx="10"/>
          </p:nvPr>
        </p:nvSpPr>
        <p:spPr/>
        <p:txBody>
          <a:bodyPr/>
          <a:lstStyle/>
          <a:p>
            <a:r>
              <a:rPr lang="en-US"/>
              <a:t>© 2018 by George B. Adams III</a:t>
            </a:r>
          </a:p>
        </p:txBody>
      </p:sp>
      <p:sp>
        <p:nvSpPr>
          <p:cNvPr id="3" name="Slide Number Placeholder 2">
            <a:extLst>
              <a:ext uri="{FF2B5EF4-FFF2-40B4-BE49-F238E27FC236}">
                <a16:creationId xmlns:a16="http://schemas.microsoft.com/office/drawing/2014/main" id="{CC26F4B0-D995-1D49-A33E-FF0AD4ABA7FE}"/>
              </a:ext>
            </a:extLst>
          </p:cNvPr>
          <p:cNvSpPr>
            <a:spLocks noGrp="1"/>
          </p:cNvSpPr>
          <p:nvPr>
            <p:ph type="sldNum" sz="quarter" idx="12"/>
          </p:nvPr>
        </p:nvSpPr>
        <p:spPr/>
        <p:txBody>
          <a:bodyPr/>
          <a:lstStyle/>
          <a:p>
            <a:fld id="{01BC6648-A2D1-2B45-B1A1-07A4BC236D8A}" type="slidenum">
              <a:rPr lang="en-US" smtClean="0"/>
              <a:pPr/>
              <a:t>252</a:t>
            </a:fld>
            <a:endParaRPr lang="en-US"/>
          </a:p>
        </p:txBody>
      </p:sp>
    </p:spTree>
    <p:extLst>
      <p:ext uri="{BB962C8B-B14F-4D97-AF65-F5344CB8AC3E}">
        <p14:creationId xmlns:p14="http://schemas.microsoft.com/office/powerpoint/2010/main" val="26874701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253</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11 – Representation (part 3)</a:t>
            </a:r>
          </a:p>
        </p:txBody>
      </p:sp>
      <p:sp>
        <p:nvSpPr>
          <p:cNvPr id="8" name="Subtitle 6">
            <a:extLst>
              <a:ext uri="{FF2B5EF4-FFF2-40B4-BE49-F238E27FC236}">
                <a16:creationId xmlns:a16="http://schemas.microsoft.com/office/drawing/2014/main" id="{99881F95-4D26-9447-94CF-E5F86F0D755F}"/>
              </a:ext>
            </a:extLst>
          </p:cNvPr>
          <p:cNvSpPr txBox="1">
            <a:spLocks/>
          </p:cNvSpPr>
          <p:nvPr/>
        </p:nvSpPr>
        <p:spPr bwMode="auto">
          <a:xfrm>
            <a:off x="841752" y="3592039"/>
            <a:ext cx="7620000" cy="2704165"/>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2018.02.02</a:t>
            </a:r>
            <a:br>
              <a:rPr lang="en-US" sz="2000" kern="0" dirty="0"/>
            </a:br>
            <a:endParaRPr lang="en-US" sz="2000" kern="0" dirty="0"/>
          </a:p>
          <a:p>
            <a:pPr defTabSz="914400"/>
            <a:r>
              <a:rPr lang="en-US" sz="2000" kern="0" dirty="0"/>
              <a:t>“The main problem in computer arithmetic is mapping from the human infinite number system to the finite representational capability of the machine.”</a:t>
            </a:r>
            <a:br>
              <a:rPr lang="en-US" sz="2000" kern="0" dirty="0"/>
            </a:br>
            <a:r>
              <a:rPr lang="en-US" sz="2000" kern="0" dirty="0"/>
              <a:t>	</a:t>
            </a:r>
            <a:r>
              <a:rPr lang="en-US" sz="2000" kern="0" dirty="0" err="1"/>
              <a:t>Shlomo</a:t>
            </a:r>
            <a:r>
              <a:rPr lang="en-US" sz="2000" kern="0" dirty="0"/>
              <a:t> Wasser and Michael J. Flynn</a:t>
            </a:r>
          </a:p>
          <a:p>
            <a:pPr defTabSz="914400"/>
            <a:r>
              <a:rPr lang="en-US" sz="2000" i="1" kern="0" dirty="0"/>
              <a:t>	Introduction to Arithmetic for Digital System Designers</a:t>
            </a:r>
          </a:p>
          <a:p>
            <a:pPr defTabSz="914400"/>
            <a:r>
              <a:rPr lang="en-US" sz="2000" kern="0" dirty="0"/>
              <a:t>	1982</a:t>
            </a:r>
          </a:p>
        </p:txBody>
      </p:sp>
      <p:sp>
        <p:nvSpPr>
          <p:cNvPr id="2" name="Subtitle 1">
            <a:extLst>
              <a:ext uri="{FF2B5EF4-FFF2-40B4-BE49-F238E27FC236}">
                <a16:creationId xmlns:a16="http://schemas.microsoft.com/office/drawing/2014/main" id="{DA6FEC7E-C3FA-C842-AC4C-878573F9DCD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49505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218</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09 – Data representation</a:t>
            </a:r>
          </a:p>
        </p:txBody>
      </p:sp>
      <p:sp>
        <p:nvSpPr>
          <p:cNvPr id="8" name="Subtitle 6">
            <a:extLst>
              <a:ext uri="{FF2B5EF4-FFF2-40B4-BE49-F238E27FC236}">
                <a16:creationId xmlns:a16="http://schemas.microsoft.com/office/drawing/2014/main" id="{F92C98AA-4949-264F-8446-6FC03889503A}"/>
              </a:ext>
            </a:extLst>
          </p:cNvPr>
          <p:cNvSpPr txBox="1">
            <a:spLocks/>
          </p:cNvSpPr>
          <p:nvPr/>
        </p:nvSpPr>
        <p:spPr bwMode="auto">
          <a:xfrm>
            <a:off x="841752" y="3584951"/>
            <a:ext cx="7620000" cy="2704165"/>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2018.01.29</a:t>
            </a:r>
            <a:br>
              <a:rPr lang="en-US" sz="2000" kern="0" dirty="0"/>
            </a:br>
            <a:endParaRPr lang="en-US" sz="2000" kern="0" dirty="0"/>
          </a:p>
          <a:p>
            <a:pPr algn="r" defTabSz="914400"/>
            <a:r>
              <a:rPr lang="en-US" sz="2000" kern="0" dirty="0"/>
              <a:t>“Everything around you is numbers.”</a:t>
            </a:r>
          </a:p>
          <a:p>
            <a:pPr algn="r" defTabSz="914400"/>
            <a:r>
              <a:rPr lang="en-US" sz="2000" kern="0" dirty="0"/>
              <a:t>– </a:t>
            </a:r>
            <a:r>
              <a:rPr lang="en-US" sz="2000" kern="0" dirty="0" err="1"/>
              <a:t>Shakuntala</a:t>
            </a:r>
            <a:r>
              <a:rPr lang="en-US" sz="2000" kern="0" dirty="0"/>
              <a:t> Devi</a:t>
            </a:r>
          </a:p>
        </p:txBody>
      </p:sp>
      <p:sp>
        <p:nvSpPr>
          <p:cNvPr id="3" name="Subtitle 2">
            <a:extLst>
              <a:ext uri="{FF2B5EF4-FFF2-40B4-BE49-F238E27FC236}">
                <a16:creationId xmlns:a16="http://schemas.microsoft.com/office/drawing/2014/main" id="{074E8C1F-7CBC-A940-9518-5E8034E528C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95818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IEEE Floating Point Standard</a:t>
            </a:r>
          </a:p>
        </p:txBody>
      </p:sp>
      <p:sp>
        <p:nvSpPr>
          <p:cNvPr id="3" name="Content Placeholder 2"/>
          <p:cNvSpPr>
            <a:spLocks noGrp="1"/>
          </p:cNvSpPr>
          <p:nvPr>
            <p:ph idx="1"/>
          </p:nvPr>
        </p:nvSpPr>
        <p:spPr>
          <a:xfrm>
            <a:off x="457200" y="1195754"/>
            <a:ext cx="8338914" cy="5525721"/>
          </a:xfrm>
        </p:spPr>
        <p:txBody>
          <a:bodyPr>
            <a:normAutofit fontScale="77500" lnSpcReduction="20000"/>
          </a:bodyPr>
          <a:lstStyle/>
          <a:p>
            <a:r>
              <a:rPr lang="en-US" dirty="0"/>
              <a:t>IEEE 754 standard for floating point (FP) specifies</a:t>
            </a:r>
          </a:p>
          <a:p>
            <a:pPr lvl="1"/>
            <a:r>
              <a:rPr lang="en-US" dirty="0">
                <a:solidFill>
                  <a:srgbClr val="0000FF"/>
                </a:solidFill>
              </a:rPr>
              <a:t>FP format specified at the bit-string level</a:t>
            </a:r>
            <a:r>
              <a:rPr lang="en-US" dirty="0"/>
              <a:t>:  transfer of FP data between computers requires no format conversion</a:t>
            </a:r>
          </a:p>
          <a:p>
            <a:pPr lvl="1"/>
            <a:r>
              <a:rPr lang="en-US" dirty="0"/>
              <a:t>Results produced as if using infinitely precise arithmetic then </a:t>
            </a:r>
            <a:r>
              <a:rPr lang="en-US" dirty="0">
                <a:solidFill>
                  <a:srgbClr val="0000FF"/>
                </a:solidFill>
              </a:rPr>
              <a:t>rounded</a:t>
            </a:r>
            <a:r>
              <a:rPr lang="en-US" dirty="0"/>
              <a:t> according to specific rules</a:t>
            </a:r>
          </a:p>
          <a:p>
            <a:pPr lvl="1"/>
            <a:r>
              <a:rPr lang="en-US" dirty="0">
                <a:solidFill>
                  <a:srgbClr val="0000FF"/>
                </a:solidFill>
              </a:rPr>
              <a:t>Exceptional conditions (overflow, divide by zero, etc.) can propagate </a:t>
            </a:r>
            <a:r>
              <a:rPr lang="en-US" dirty="0"/>
              <a:t>through a computation in a benign manner, then be handled by software in a controlled fashion</a:t>
            </a:r>
            <a:endParaRPr lang="en-US" b="1" dirty="0"/>
          </a:p>
          <a:p>
            <a:r>
              <a:rPr lang="en-US" dirty="0"/>
              <a:t>FP software and data run unmodified on diverse computers</a:t>
            </a:r>
          </a:p>
          <a:p>
            <a:r>
              <a:rPr lang="en-US" dirty="0"/>
              <a:t>Better environment for numerical computation</a:t>
            </a:r>
          </a:p>
          <a:p>
            <a:pPr lvl="1"/>
            <a:r>
              <a:rPr lang="en-US" dirty="0"/>
              <a:t>Encourages standard elementary functions</a:t>
            </a:r>
          </a:p>
          <a:p>
            <a:pPr lvl="1"/>
            <a:r>
              <a:rPr lang="en-US" dirty="0"/>
              <a:t>Provides better support for diagnosis of runtime anomalies</a:t>
            </a:r>
          </a:p>
          <a:p>
            <a:r>
              <a:rPr lang="en-US" dirty="0">
                <a:solidFill>
                  <a:srgbClr val="0000FF"/>
                </a:solidFill>
              </a:rPr>
              <a:t>Issues:</a:t>
            </a:r>
            <a:r>
              <a:rPr lang="en-US" dirty="0"/>
              <a:t>  </a:t>
            </a:r>
            <a:r>
              <a:rPr lang="en-US" dirty="0">
                <a:solidFill>
                  <a:srgbClr val="FF0000"/>
                </a:solidFill>
              </a:rPr>
              <a:t>Addition of FP numbers is not associative, etc.</a:t>
            </a:r>
          </a:p>
          <a:p>
            <a:pPr lvl="1"/>
            <a:r>
              <a:rPr lang="en-US" dirty="0">
                <a:solidFill>
                  <a:srgbClr val="008000"/>
                </a:solidFill>
              </a:rPr>
              <a:t>See CS courses in numerical analysis / scientific computation for details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254</a:t>
            </a:fld>
            <a:endParaRPr lang="en-US"/>
          </a:p>
        </p:txBody>
      </p:sp>
    </p:spTree>
    <p:extLst>
      <p:ext uri="{BB962C8B-B14F-4D97-AF65-F5344CB8AC3E}">
        <p14:creationId xmlns:p14="http://schemas.microsoft.com/office/powerpoint/2010/main" val="199322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Reasons for IEEE Floating Point Standard</a:t>
            </a:r>
          </a:p>
        </p:txBody>
      </p:sp>
      <p:sp>
        <p:nvSpPr>
          <p:cNvPr id="3" name="Content Placeholder 2"/>
          <p:cNvSpPr>
            <a:spLocks noGrp="1"/>
          </p:cNvSpPr>
          <p:nvPr>
            <p:ph idx="1"/>
          </p:nvPr>
        </p:nvSpPr>
        <p:spPr>
          <a:xfrm>
            <a:off x="486830" y="1174056"/>
            <a:ext cx="8229600" cy="4999176"/>
          </a:xfrm>
        </p:spPr>
        <p:txBody>
          <a:bodyPr>
            <a:normAutofit/>
          </a:bodyPr>
          <a:lstStyle/>
          <a:p>
            <a:r>
              <a:rPr lang="en-US" sz="2600" dirty="0">
                <a:solidFill>
                  <a:srgbClr val="000000"/>
                </a:solidFill>
              </a:rPr>
              <a:t>FP data could not be directly exchanged between different computers because formats were incompatible</a:t>
            </a:r>
          </a:p>
          <a:p>
            <a:r>
              <a:rPr lang="en-US" sz="2600" dirty="0">
                <a:solidFill>
                  <a:srgbClr val="000000"/>
                </a:solidFill>
              </a:rPr>
              <a:t>FP software could not be easily ported from one computer to another</a:t>
            </a:r>
          </a:p>
          <a:p>
            <a:r>
              <a:rPr lang="en-US" sz="2800" dirty="0"/>
              <a:t>Unsigned integers and 2’s complement have only one implementation given a fixed number of bits</a:t>
            </a:r>
          </a:p>
          <a:p>
            <a:pPr>
              <a:buFont typeface="Lucida Grande"/>
              <a:buChar char=" "/>
            </a:pPr>
            <a:r>
              <a:rPr lang="en-US" sz="2800" dirty="0">
                <a:solidFill>
                  <a:srgbClr val="0000FF"/>
                </a:solidFill>
              </a:rPr>
              <a:t>But # of bits does not define a FP representation, so a standard is needed; IEEE developed it in 1985.</a:t>
            </a:r>
          </a:p>
          <a:p>
            <a:r>
              <a:rPr lang="en-US" sz="2600" dirty="0">
                <a:solidFill>
                  <a:srgbClr val="000000"/>
                </a:solidFill>
              </a:rPr>
              <a:t>William </a:t>
            </a:r>
            <a:r>
              <a:rPr lang="en-US" sz="2600" dirty="0" err="1">
                <a:solidFill>
                  <a:srgbClr val="000000"/>
                </a:solidFill>
              </a:rPr>
              <a:t>Kahan</a:t>
            </a:r>
            <a:r>
              <a:rPr lang="en-US" sz="2600" dirty="0">
                <a:solidFill>
                  <a:srgbClr val="000000"/>
                </a:solidFill>
              </a:rPr>
              <a:t> (</a:t>
            </a:r>
            <a:r>
              <a:rPr lang="en-US" sz="2600" dirty="0" err="1">
                <a:solidFill>
                  <a:srgbClr val="000000"/>
                </a:solidFill>
              </a:rPr>
              <a:t>UCBerkeley</a:t>
            </a:r>
            <a:r>
              <a:rPr lang="en-US" sz="2600" dirty="0">
                <a:solidFill>
                  <a:srgbClr val="000000"/>
                </a:solidFill>
              </a:rPr>
              <a:t>) received ACM Turing Award for his work on IEEE FP Standard in 1989</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255</a:t>
            </a:fld>
            <a:endParaRPr lang="en-US"/>
          </a:p>
        </p:txBody>
      </p:sp>
    </p:spTree>
    <p:extLst>
      <p:ext uri="{BB962C8B-B14F-4D97-AF65-F5344CB8AC3E}">
        <p14:creationId xmlns:p14="http://schemas.microsoft.com/office/powerpoint/2010/main" val="711304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Floating point numbers</a:t>
            </a:r>
          </a:p>
        </p:txBody>
      </p:sp>
      <p:sp>
        <p:nvSpPr>
          <p:cNvPr id="3" name="Content Placeholder 2"/>
          <p:cNvSpPr>
            <a:spLocks noGrp="1"/>
          </p:cNvSpPr>
          <p:nvPr>
            <p:ph idx="1"/>
          </p:nvPr>
        </p:nvSpPr>
        <p:spPr>
          <a:xfrm>
            <a:off x="457199" y="1339848"/>
            <a:ext cx="8326968" cy="5158319"/>
          </a:xfrm>
        </p:spPr>
        <p:txBody>
          <a:bodyPr>
            <a:normAutofit fontScale="92500" lnSpcReduction="10000"/>
          </a:bodyPr>
          <a:lstStyle/>
          <a:p>
            <a:r>
              <a:rPr lang="en-US" dirty="0"/>
              <a:t>Floating point (FP) mimics scientific notation</a:t>
            </a:r>
            <a:br>
              <a:rPr lang="en-US" dirty="0"/>
            </a:br>
            <a:r>
              <a:rPr lang="en-US" dirty="0">
                <a:solidFill>
                  <a:srgbClr val="0432FF"/>
                </a:solidFill>
              </a:rPr>
              <a:t>± a</a:t>
            </a:r>
            <a:r>
              <a:rPr lang="en-US" dirty="0">
                <a:solidFill>
                  <a:srgbClr val="0000FF"/>
                </a:solidFill>
              </a:rPr>
              <a:t> </a:t>
            </a:r>
            <a:r>
              <a:rPr lang="en-US" dirty="0"/>
              <a:t>x</a:t>
            </a:r>
            <a:r>
              <a:rPr lang="en-US" dirty="0">
                <a:solidFill>
                  <a:srgbClr val="0000FF"/>
                </a:solidFill>
              </a:rPr>
              <a:t> </a:t>
            </a:r>
            <a:r>
              <a:rPr lang="en-US" dirty="0" err="1">
                <a:solidFill>
                  <a:srgbClr val="0432FF"/>
                </a:solidFill>
              </a:rPr>
              <a:t>r</a:t>
            </a:r>
            <a:r>
              <a:rPr lang="en-US" baseline="30000" dirty="0" err="1">
                <a:solidFill>
                  <a:srgbClr val="0432FF"/>
                </a:solidFill>
              </a:rPr>
              <a:t>b</a:t>
            </a:r>
            <a:r>
              <a:rPr lang="en-US" dirty="0"/>
              <a:t> where </a:t>
            </a:r>
            <a:r>
              <a:rPr lang="en-US" dirty="0">
                <a:solidFill>
                  <a:srgbClr val="0432FF"/>
                </a:solidFill>
              </a:rPr>
              <a:t>a</a:t>
            </a:r>
            <a:r>
              <a:rPr lang="en-US" dirty="0"/>
              <a:t> =</a:t>
            </a:r>
            <a:r>
              <a:rPr lang="en-US" i="1" dirty="0"/>
              <a:t>significant digits</a:t>
            </a:r>
            <a:r>
              <a:rPr lang="en-US" dirty="0"/>
              <a:t>, </a:t>
            </a:r>
            <a:r>
              <a:rPr lang="en-US" dirty="0">
                <a:solidFill>
                  <a:srgbClr val="0432FF"/>
                </a:solidFill>
              </a:rPr>
              <a:t>b</a:t>
            </a:r>
            <a:r>
              <a:rPr lang="en-US" dirty="0"/>
              <a:t> </a:t>
            </a:r>
            <a:r>
              <a:rPr lang="en-US" i="1" dirty="0"/>
              <a:t>order of magnitude</a:t>
            </a:r>
            <a:r>
              <a:rPr lang="en-US" dirty="0"/>
              <a:t>, </a:t>
            </a:r>
            <a:r>
              <a:rPr lang="en-US" dirty="0">
                <a:solidFill>
                  <a:srgbClr val="0432FF"/>
                </a:solidFill>
              </a:rPr>
              <a:t>r</a:t>
            </a:r>
            <a:r>
              <a:rPr lang="en-US" dirty="0"/>
              <a:t> is </a:t>
            </a:r>
            <a:r>
              <a:rPr lang="en-US" i="1" dirty="0"/>
              <a:t>radix</a:t>
            </a:r>
            <a:r>
              <a:rPr lang="en-US" dirty="0"/>
              <a:t> or </a:t>
            </a:r>
            <a:r>
              <a:rPr lang="en-US" i="1" dirty="0"/>
              <a:t>base</a:t>
            </a:r>
          </a:p>
          <a:p>
            <a:r>
              <a:rPr lang="en-US" dirty="0"/>
              <a:t>Example:  Avogadro’s number 6.023 x 10</a:t>
            </a:r>
            <a:r>
              <a:rPr lang="en-US" baseline="30000" dirty="0"/>
              <a:t>23</a:t>
            </a:r>
          </a:p>
          <a:p>
            <a:pPr lvl="1"/>
            <a:r>
              <a:rPr lang="en-US" dirty="0"/>
              <a:t>+6.023 is the </a:t>
            </a:r>
            <a:r>
              <a:rPr lang="en-US" dirty="0" err="1">
                <a:solidFill>
                  <a:srgbClr val="0432FF"/>
                </a:solidFill>
              </a:rPr>
              <a:t>significand</a:t>
            </a:r>
            <a:r>
              <a:rPr lang="en-US" dirty="0">
                <a:solidFill>
                  <a:srgbClr val="0432FF"/>
                </a:solidFill>
              </a:rPr>
              <a:t> </a:t>
            </a:r>
            <a:r>
              <a:rPr lang="en-US" dirty="0"/>
              <a:t>or </a:t>
            </a:r>
            <a:r>
              <a:rPr lang="en-US" dirty="0">
                <a:solidFill>
                  <a:srgbClr val="0432FF"/>
                </a:solidFill>
              </a:rPr>
              <a:t>mantissa</a:t>
            </a:r>
            <a:r>
              <a:rPr lang="en-US" dirty="0"/>
              <a:t>; shown here with 4 significant digits (non-padding zero digits)</a:t>
            </a:r>
          </a:p>
          <a:p>
            <a:pPr lvl="1"/>
            <a:r>
              <a:rPr lang="en-US" dirty="0"/>
              <a:t>23 is the </a:t>
            </a:r>
            <a:r>
              <a:rPr lang="en-US" dirty="0">
                <a:solidFill>
                  <a:srgbClr val="0432FF"/>
                </a:solidFill>
              </a:rPr>
              <a:t>exponent</a:t>
            </a:r>
          </a:p>
          <a:p>
            <a:pPr lvl="1"/>
            <a:r>
              <a:rPr lang="en-US" dirty="0"/>
              <a:t>10 is the radix, or base</a:t>
            </a:r>
          </a:p>
          <a:p>
            <a:pPr lvl="1"/>
            <a:r>
              <a:rPr lang="en-US" dirty="0">
                <a:solidFill>
                  <a:srgbClr val="0432FF"/>
                </a:solidFill>
              </a:rPr>
              <a:t>Normalized form</a:t>
            </a:r>
            <a:r>
              <a:rPr lang="en-US" dirty="0"/>
              <a:t>:  b is chosen so that 1 ≤ |a| &lt; r</a:t>
            </a:r>
          </a:p>
          <a:p>
            <a:r>
              <a:rPr lang="en-US" dirty="0"/>
              <a:t>Binary is degenerate case for normalization, 1 ≤ |a| &lt; 2, so most significant digit must be 1</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256</a:t>
            </a:fld>
            <a:endParaRPr lang="en-US"/>
          </a:p>
        </p:txBody>
      </p:sp>
    </p:spTree>
    <p:extLst>
      <p:ext uri="{BB962C8B-B14F-4D97-AF65-F5344CB8AC3E}">
        <p14:creationId xmlns:p14="http://schemas.microsoft.com/office/powerpoint/2010/main" val="190072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Precision and Range</a:t>
            </a:r>
          </a:p>
        </p:txBody>
      </p:sp>
      <p:sp>
        <p:nvSpPr>
          <p:cNvPr id="3" name="Content Placeholder 2"/>
          <p:cNvSpPr>
            <a:spLocks noGrp="1"/>
          </p:cNvSpPr>
          <p:nvPr>
            <p:ph idx="1"/>
          </p:nvPr>
        </p:nvSpPr>
        <p:spPr/>
        <p:txBody>
          <a:bodyPr>
            <a:normAutofit fontScale="92500" lnSpcReduction="10000"/>
          </a:bodyPr>
          <a:lstStyle/>
          <a:p>
            <a:r>
              <a:rPr lang="en-US" sz="3300" dirty="0">
                <a:solidFill>
                  <a:srgbClr val="0432FF"/>
                </a:solidFill>
              </a:rPr>
              <a:t>Precision</a:t>
            </a:r>
            <a:r>
              <a:rPr lang="en-US" sz="3300" dirty="0"/>
              <a:t> is the resolution of a representation system</a:t>
            </a:r>
          </a:p>
          <a:p>
            <a:pPr lvl="1"/>
            <a:r>
              <a:rPr lang="en-US" sz="2900" dirty="0"/>
              <a:t>Defined as the minimum difference between any two representations</a:t>
            </a:r>
          </a:p>
          <a:p>
            <a:pPr lvl="1"/>
            <a:r>
              <a:rPr lang="en-US" sz="2900" dirty="0"/>
              <a:t>For 32-bit integers, precision is ±1 (± 2</a:t>
            </a:r>
            <a:r>
              <a:rPr lang="en-US" sz="2900" baseline="30000" dirty="0"/>
              <a:t>0</a:t>
            </a:r>
            <a:r>
              <a:rPr lang="en-US" sz="2900" dirty="0"/>
              <a:t>)</a:t>
            </a:r>
          </a:p>
          <a:p>
            <a:pPr lvl="1"/>
            <a:r>
              <a:rPr lang="en-US" sz="2900" dirty="0"/>
              <a:t>For IEEE FP precision is equal to ± the weighted positional value of the mantissa LSB</a:t>
            </a:r>
          </a:p>
          <a:p>
            <a:r>
              <a:rPr lang="en-US" sz="3300" dirty="0">
                <a:solidFill>
                  <a:srgbClr val="0432FF"/>
                </a:solidFill>
              </a:rPr>
              <a:t>Range</a:t>
            </a:r>
            <a:r>
              <a:rPr lang="en-US" sz="3300" dirty="0"/>
              <a:t> is a pair of numbers (smallest, largest) that bounds all representable numbers in a given system</a:t>
            </a:r>
          </a:p>
          <a:p>
            <a:pPr lvl="1"/>
            <a:r>
              <a:rPr lang="en-US" sz="2900" dirty="0"/>
              <a:t>For 32-bit unsigned integers range is (0, 2</a:t>
            </a:r>
            <a:r>
              <a:rPr lang="en-US" sz="2900" baseline="30000" dirty="0"/>
              <a:t>32</a:t>
            </a:r>
            <a:r>
              <a:rPr lang="en-US" sz="2900" dirty="0"/>
              <a:t>-1)</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257</a:t>
            </a:fld>
            <a:endParaRPr lang="en-US"/>
          </a:p>
        </p:txBody>
      </p:sp>
    </p:spTree>
    <p:extLst>
      <p:ext uri="{BB962C8B-B14F-4D97-AF65-F5344CB8AC3E}">
        <p14:creationId xmlns:p14="http://schemas.microsoft.com/office/powerpoint/2010/main" val="6173672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 y="7840"/>
            <a:ext cx="8875059" cy="6858000"/>
          </a:xfrm>
          <a:prstGeom prst="rect">
            <a:avLst/>
          </a:prstGeom>
        </p:spPr>
      </p:pic>
      <p:sp>
        <p:nvSpPr>
          <p:cNvPr id="3" name="TextBox 2"/>
          <p:cNvSpPr txBox="1"/>
          <p:nvPr/>
        </p:nvSpPr>
        <p:spPr>
          <a:xfrm>
            <a:off x="3005663" y="2718286"/>
            <a:ext cx="565980" cy="584776"/>
          </a:xfrm>
          <a:prstGeom prst="rect">
            <a:avLst/>
          </a:prstGeom>
          <a:noFill/>
        </p:spPr>
        <p:txBody>
          <a:bodyPr wrap="none" rtlCol="0">
            <a:spAutoFit/>
          </a:bodyPr>
          <a:lstStyle/>
          <a:p>
            <a:r>
              <a:rPr lang="en-US" sz="1600" dirty="0"/>
              <a:t>MSB</a:t>
            </a:r>
          </a:p>
          <a:p>
            <a:r>
              <a:rPr lang="en-US" sz="1600" dirty="0"/>
              <a:t>30</a:t>
            </a:r>
          </a:p>
        </p:txBody>
      </p:sp>
      <p:sp>
        <p:nvSpPr>
          <p:cNvPr id="4" name="TextBox 3"/>
          <p:cNvSpPr txBox="1"/>
          <p:nvPr/>
        </p:nvSpPr>
        <p:spPr>
          <a:xfrm>
            <a:off x="3094559" y="3516702"/>
            <a:ext cx="763350" cy="338554"/>
          </a:xfrm>
          <a:prstGeom prst="rect">
            <a:avLst/>
          </a:prstGeom>
          <a:noFill/>
        </p:spPr>
        <p:txBody>
          <a:bodyPr wrap="none" rtlCol="0">
            <a:spAutoFit/>
          </a:bodyPr>
          <a:lstStyle/>
          <a:p>
            <a:r>
              <a:rPr lang="en-US" sz="1600" dirty="0"/>
              <a:t>(8 bits)</a:t>
            </a:r>
          </a:p>
        </p:txBody>
      </p:sp>
      <p:sp>
        <p:nvSpPr>
          <p:cNvPr id="5" name="TextBox 4"/>
          <p:cNvSpPr txBox="1"/>
          <p:nvPr/>
        </p:nvSpPr>
        <p:spPr>
          <a:xfrm>
            <a:off x="3846719" y="3513870"/>
            <a:ext cx="2974392" cy="338554"/>
          </a:xfrm>
          <a:prstGeom prst="rect">
            <a:avLst/>
          </a:prstGeom>
          <a:noFill/>
        </p:spPr>
        <p:txBody>
          <a:bodyPr wrap="none" rtlCol="0">
            <a:spAutoFit/>
          </a:bodyPr>
          <a:lstStyle/>
          <a:p>
            <a:r>
              <a:rPr lang="en-US" sz="1600" dirty="0"/>
              <a:t>(23 bits or about 7 decimal digits)</a:t>
            </a:r>
          </a:p>
        </p:txBody>
      </p:sp>
      <p:sp>
        <p:nvSpPr>
          <p:cNvPr id="6" name="TextBox 5"/>
          <p:cNvSpPr txBox="1"/>
          <p:nvPr/>
        </p:nvSpPr>
        <p:spPr>
          <a:xfrm>
            <a:off x="2724835" y="3513870"/>
            <a:ext cx="562774" cy="584776"/>
          </a:xfrm>
          <a:prstGeom prst="rect">
            <a:avLst/>
          </a:prstGeom>
          <a:noFill/>
        </p:spPr>
        <p:txBody>
          <a:bodyPr wrap="none" rtlCol="0">
            <a:spAutoFit/>
          </a:bodyPr>
          <a:lstStyle/>
          <a:p>
            <a:r>
              <a:rPr lang="en-US" sz="1600" dirty="0"/>
              <a:t>  ↑</a:t>
            </a:r>
          </a:p>
          <a:p>
            <a:r>
              <a:rPr lang="en-US" sz="1600" dirty="0"/>
              <a:t> sign</a:t>
            </a:r>
          </a:p>
        </p:txBody>
      </p:sp>
      <p:sp>
        <p:nvSpPr>
          <p:cNvPr id="7" name="TextBox 6"/>
          <p:cNvSpPr txBox="1"/>
          <p:nvPr/>
        </p:nvSpPr>
        <p:spPr>
          <a:xfrm>
            <a:off x="3828383" y="2714670"/>
            <a:ext cx="1300744" cy="584776"/>
          </a:xfrm>
          <a:prstGeom prst="rect">
            <a:avLst/>
          </a:prstGeom>
          <a:noFill/>
        </p:spPr>
        <p:txBody>
          <a:bodyPr wrap="none" rtlCol="0">
            <a:spAutoFit/>
          </a:bodyPr>
          <a:lstStyle/>
          <a:p>
            <a:r>
              <a:rPr lang="en-US" sz="1600" i="1" dirty="0"/>
              <a:t>Next-to-MSB</a:t>
            </a:r>
          </a:p>
          <a:p>
            <a:r>
              <a:rPr lang="en-US" sz="1600" i="1" dirty="0"/>
              <a:t>22</a:t>
            </a:r>
          </a:p>
        </p:txBody>
      </p:sp>
      <p:sp>
        <p:nvSpPr>
          <p:cNvPr id="8" name="TextBox 7"/>
          <p:cNvSpPr txBox="1"/>
          <p:nvPr/>
        </p:nvSpPr>
        <p:spPr>
          <a:xfrm>
            <a:off x="1581743" y="4014062"/>
            <a:ext cx="867345" cy="338554"/>
          </a:xfrm>
          <a:prstGeom prst="rect">
            <a:avLst/>
          </a:prstGeom>
          <a:noFill/>
        </p:spPr>
        <p:txBody>
          <a:bodyPr wrap="none" rtlCol="0">
            <a:spAutoFit/>
          </a:bodyPr>
          <a:lstStyle/>
          <a:p>
            <a:r>
              <a:rPr lang="en-US" sz="1600" dirty="0"/>
              <a:t>(11 bits)</a:t>
            </a:r>
          </a:p>
        </p:txBody>
      </p:sp>
      <p:sp>
        <p:nvSpPr>
          <p:cNvPr id="9" name="TextBox 8"/>
          <p:cNvSpPr txBox="1"/>
          <p:nvPr/>
        </p:nvSpPr>
        <p:spPr>
          <a:xfrm>
            <a:off x="3225312" y="4018286"/>
            <a:ext cx="4739828" cy="338554"/>
          </a:xfrm>
          <a:prstGeom prst="rect">
            <a:avLst/>
          </a:prstGeom>
          <a:noFill/>
        </p:spPr>
        <p:txBody>
          <a:bodyPr wrap="square" rtlCol="0">
            <a:spAutoFit/>
          </a:bodyPr>
          <a:lstStyle/>
          <a:p>
            <a:r>
              <a:rPr lang="en-US" sz="1600" dirty="0"/>
              <a:t>(52 bits or about 16 decimal digits or 1 part in 10</a:t>
            </a:r>
            <a:r>
              <a:rPr lang="en-US" sz="1600" baseline="30000" dirty="0"/>
              <a:t>16</a:t>
            </a:r>
            <a:r>
              <a:rPr lang="en-US" sz="1600" dirty="0"/>
              <a:t>)</a:t>
            </a:r>
          </a:p>
        </p:txBody>
      </p:sp>
      <p:sp>
        <p:nvSpPr>
          <p:cNvPr id="10" name="TextBox 9"/>
          <p:cNvSpPr txBox="1"/>
          <p:nvPr/>
        </p:nvSpPr>
        <p:spPr>
          <a:xfrm>
            <a:off x="642853" y="4968275"/>
            <a:ext cx="7871033" cy="1477328"/>
          </a:xfrm>
          <a:prstGeom prst="rect">
            <a:avLst/>
          </a:prstGeom>
          <a:noFill/>
        </p:spPr>
        <p:txBody>
          <a:bodyPr wrap="square" rtlCol="0">
            <a:spAutoFit/>
          </a:bodyPr>
          <a:lstStyle/>
          <a:p>
            <a:r>
              <a:rPr lang="en-US" i="1" dirty="0"/>
              <a:t>Precision</a:t>
            </a:r>
            <a:r>
              <a:rPr lang="en-US" dirty="0"/>
              <a:t> is determined by the number of digits in the mantissa; </a:t>
            </a:r>
            <a:r>
              <a:rPr lang="en-US" i="1" dirty="0"/>
              <a:t>Range</a:t>
            </a:r>
            <a:r>
              <a:rPr lang="en-US" dirty="0"/>
              <a:t> by number of digits in the exponent. Assume a fixed word length. Then moving the dividing line between the exponent and mantissa fields left decreases range and increases precision.  If moved right, then the opposite is true.  This is the</a:t>
            </a:r>
            <a:r>
              <a:rPr lang="en-US" dirty="0">
                <a:solidFill>
                  <a:srgbClr val="FF6600"/>
                </a:solidFill>
              </a:rPr>
              <a:t> range/precision tradeoff for FP</a:t>
            </a:r>
            <a:r>
              <a:rPr lang="en-US" dirty="0"/>
              <a:t>.</a:t>
            </a:r>
          </a:p>
        </p:txBody>
      </p:sp>
      <p:sp>
        <p:nvSpPr>
          <p:cNvPr id="11" name="TextBox 10"/>
          <p:cNvSpPr txBox="1"/>
          <p:nvPr/>
        </p:nvSpPr>
        <p:spPr>
          <a:xfrm>
            <a:off x="3510863" y="2721726"/>
            <a:ext cx="476813" cy="338554"/>
          </a:xfrm>
          <a:prstGeom prst="rect">
            <a:avLst/>
          </a:prstGeom>
          <a:noFill/>
        </p:spPr>
        <p:txBody>
          <a:bodyPr wrap="none" rtlCol="0">
            <a:spAutoFit/>
          </a:bodyPr>
          <a:lstStyle/>
          <a:p>
            <a:r>
              <a:rPr lang="en-US" sz="1600" dirty="0"/>
              <a:t>LSB</a:t>
            </a:r>
          </a:p>
        </p:txBody>
      </p:sp>
      <p:sp>
        <p:nvSpPr>
          <p:cNvPr id="12" name="TextBox 11"/>
          <p:cNvSpPr txBox="1"/>
          <p:nvPr/>
        </p:nvSpPr>
        <p:spPr>
          <a:xfrm>
            <a:off x="5842783" y="2709486"/>
            <a:ext cx="476813" cy="338554"/>
          </a:xfrm>
          <a:prstGeom prst="rect">
            <a:avLst/>
          </a:prstGeom>
          <a:noFill/>
        </p:spPr>
        <p:txBody>
          <a:bodyPr wrap="none" rtlCol="0">
            <a:spAutoFit/>
          </a:bodyPr>
          <a:lstStyle/>
          <a:p>
            <a:r>
              <a:rPr lang="en-US" sz="1600" dirty="0"/>
              <a:t>LSB</a:t>
            </a:r>
          </a:p>
        </p:txBody>
      </p:sp>
      <p:sp>
        <p:nvSpPr>
          <p:cNvPr id="13" name="TextBox 12"/>
          <p:cNvSpPr txBox="1"/>
          <p:nvPr/>
        </p:nvSpPr>
        <p:spPr>
          <a:xfrm>
            <a:off x="1297110" y="4327237"/>
            <a:ext cx="2899314" cy="609398"/>
          </a:xfrm>
          <a:prstGeom prst="rect">
            <a:avLst/>
          </a:prstGeom>
          <a:noFill/>
        </p:spPr>
        <p:txBody>
          <a:bodyPr wrap="none" rtlCol="0">
            <a:spAutoFit/>
          </a:bodyPr>
          <a:lstStyle/>
          <a:p>
            <a:pPr>
              <a:lnSpc>
                <a:spcPct val="60000"/>
              </a:lnSpc>
            </a:pPr>
            <a:r>
              <a:rPr lang="en-US" dirty="0"/>
              <a:t>                  ←|→</a:t>
            </a:r>
          </a:p>
          <a:p>
            <a:pPr>
              <a:lnSpc>
                <a:spcPct val="60000"/>
              </a:lnSpc>
            </a:pPr>
            <a:r>
              <a:rPr lang="en-US" dirty="0"/>
              <a:t>                      |</a:t>
            </a:r>
          </a:p>
          <a:p>
            <a:pPr>
              <a:lnSpc>
                <a:spcPct val="60000"/>
              </a:lnSpc>
            </a:pPr>
            <a:r>
              <a:rPr lang="en-US" dirty="0"/>
              <a:t>less range←|→less precision</a:t>
            </a:r>
          </a:p>
        </p:txBody>
      </p:sp>
      <p:sp>
        <p:nvSpPr>
          <p:cNvPr id="14" name="Date Placeholder 13"/>
          <p:cNvSpPr>
            <a:spLocks noGrp="1"/>
          </p:cNvSpPr>
          <p:nvPr>
            <p:ph type="dt" sz="half" idx="10"/>
          </p:nvPr>
        </p:nvSpPr>
        <p:spPr/>
        <p:txBody>
          <a:bodyPr/>
          <a:lstStyle/>
          <a:p>
            <a:r>
              <a:rPr lang="en-US"/>
              <a:t>© 2018 by George B. Adams III</a:t>
            </a:r>
          </a:p>
        </p:txBody>
      </p:sp>
      <p:sp>
        <p:nvSpPr>
          <p:cNvPr id="15" name="Slide Number Placeholder 14"/>
          <p:cNvSpPr>
            <a:spLocks noGrp="1"/>
          </p:cNvSpPr>
          <p:nvPr>
            <p:ph type="sldNum" sz="quarter" idx="12"/>
          </p:nvPr>
        </p:nvSpPr>
        <p:spPr/>
        <p:txBody>
          <a:bodyPr/>
          <a:lstStyle/>
          <a:p>
            <a:fld id="{01BC6648-A2D1-2B45-B1A1-07A4BC236D8A}" type="slidenum">
              <a:rPr lang="en-US" smtClean="0"/>
              <a:pPr/>
              <a:t>258</a:t>
            </a:fld>
            <a:endParaRPr lang="en-US"/>
          </a:p>
        </p:txBody>
      </p:sp>
    </p:spTree>
    <p:extLst>
      <p:ext uri="{BB962C8B-B14F-4D97-AF65-F5344CB8AC3E}">
        <p14:creationId xmlns:p14="http://schemas.microsoft.com/office/powerpoint/2010/main" val="159798974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7840"/>
            <a:ext cx="8875059" cy="6858000"/>
          </a:xfrm>
          <a:prstGeom prst="rect">
            <a:avLst/>
          </a:prstGeom>
        </p:spPr>
      </p:pic>
      <p:sp>
        <p:nvSpPr>
          <p:cNvPr id="3" name="TextBox 2"/>
          <p:cNvSpPr txBox="1"/>
          <p:nvPr/>
        </p:nvSpPr>
        <p:spPr>
          <a:xfrm>
            <a:off x="3005663" y="2718286"/>
            <a:ext cx="565980" cy="584776"/>
          </a:xfrm>
          <a:prstGeom prst="rect">
            <a:avLst/>
          </a:prstGeom>
          <a:noFill/>
        </p:spPr>
        <p:txBody>
          <a:bodyPr wrap="none" rtlCol="0">
            <a:spAutoFit/>
          </a:bodyPr>
          <a:lstStyle/>
          <a:p>
            <a:r>
              <a:rPr lang="en-US" sz="1600" dirty="0"/>
              <a:t>MSB</a:t>
            </a:r>
          </a:p>
          <a:p>
            <a:r>
              <a:rPr lang="en-US" sz="1600" dirty="0"/>
              <a:t>30</a:t>
            </a:r>
          </a:p>
        </p:txBody>
      </p:sp>
      <p:sp>
        <p:nvSpPr>
          <p:cNvPr id="4" name="TextBox 3"/>
          <p:cNvSpPr txBox="1"/>
          <p:nvPr/>
        </p:nvSpPr>
        <p:spPr>
          <a:xfrm>
            <a:off x="3094559" y="3516702"/>
            <a:ext cx="763350" cy="338554"/>
          </a:xfrm>
          <a:prstGeom prst="rect">
            <a:avLst/>
          </a:prstGeom>
          <a:noFill/>
        </p:spPr>
        <p:txBody>
          <a:bodyPr wrap="none" rtlCol="0">
            <a:spAutoFit/>
          </a:bodyPr>
          <a:lstStyle/>
          <a:p>
            <a:r>
              <a:rPr lang="en-US" sz="1600" dirty="0"/>
              <a:t>(8 bits)</a:t>
            </a:r>
          </a:p>
        </p:txBody>
      </p:sp>
      <p:sp>
        <p:nvSpPr>
          <p:cNvPr id="5" name="TextBox 4"/>
          <p:cNvSpPr txBox="1"/>
          <p:nvPr/>
        </p:nvSpPr>
        <p:spPr>
          <a:xfrm>
            <a:off x="3846719" y="3513870"/>
            <a:ext cx="2974392" cy="338554"/>
          </a:xfrm>
          <a:prstGeom prst="rect">
            <a:avLst/>
          </a:prstGeom>
          <a:noFill/>
        </p:spPr>
        <p:txBody>
          <a:bodyPr wrap="none" rtlCol="0">
            <a:spAutoFit/>
          </a:bodyPr>
          <a:lstStyle/>
          <a:p>
            <a:r>
              <a:rPr lang="en-US" sz="1600" dirty="0"/>
              <a:t>(23 bits or about 7 decimal digits)</a:t>
            </a:r>
          </a:p>
        </p:txBody>
      </p:sp>
      <p:sp>
        <p:nvSpPr>
          <p:cNvPr id="6" name="TextBox 5"/>
          <p:cNvSpPr txBox="1"/>
          <p:nvPr/>
        </p:nvSpPr>
        <p:spPr>
          <a:xfrm>
            <a:off x="2724835" y="3513870"/>
            <a:ext cx="562774" cy="584776"/>
          </a:xfrm>
          <a:prstGeom prst="rect">
            <a:avLst/>
          </a:prstGeom>
          <a:noFill/>
        </p:spPr>
        <p:txBody>
          <a:bodyPr wrap="none" rtlCol="0">
            <a:spAutoFit/>
          </a:bodyPr>
          <a:lstStyle/>
          <a:p>
            <a:r>
              <a:rPr lang="en-US" sz="1600" dirty="0"/>
              <a:t>  ↑</a:t>
            </a:r>
          </a:p>
          <a:p>
            <a:r>
              <a:rPr lang="en-US" sz="1600" dirty="0"/>
              <a:t> sign</a:t>
            </a:r>
          </a:p>
        </p:txBody>
      </p:sp>
      <p:sp>
        <p:nvSpPr>
          <p:cNvPr id="7" name="TextBox 6"/>
          <p:cNvSpPr txBox="1"/>
          <p:nvPr/>
        </p:nvSpPr>
        <p:spPr>
          <a:xfrm>
            <a:off x="3828383" y="2714670"/>
            <a:ext cx="1300744" cy="584776"/>
          </a:xfrm>
          <a:prstGeom prst="rect">
            <a:avLst/>
          </a:prstGeom>
          <a:noFill/>
        </p:spPr>
        <p:txBody>
          <a:bodyPr wrap="none" rtlCol="0">
            <a:spAutoFit/>
          </a:bodyPr>
          <a:lstStyle/>
          <a:p>
            <a:r>
              <a:rPr lang="en-US" sz="1600" i="1" dirty="0"/>
              <a:t>Next-to-MSB</a:t>
            </a:r>
          </a:p>
          <a:p>
            <a:r>
              <a:rPr lang="en-US" sz="1600" i="1" dirty="0"/>
              <a:t>22</a:t>
            </a:r>
          </a:p>
        </p:txBody>
      </p:sp>
      <p:sp>
        <p:nvSpPr>
          <p:cNvPr id="8" name="TextBox 7"/>
          <p:cNvSpPr txBox="1"/>
          <p:nvPr/>
        </p:nvSpPr>
        <p:spPr>
          <a:xfrm>
            <a:off x="1581743" y="4014062"/>
            <a:ext cx="867345" cy="338554"/>
          </a:xfrm>
          <a:prstGeom prst="rect">
            <a:avLst/>
          </a:prstGeom>
          <a:noFill/>
        </p:spPr>
        <p:txBody>
          <a:bodyPr wrap="none" rtlCol="0">
            <a:spAutoFit/>
          </a:bodyPr>
          <a:lstStyle/>
          <a:p>
            <a:r>
              <a:rPr lang="en-US" sz="1600" dirty="0"/>
              <a:t>(11 bits)</a:t>
            </a:r>
          </a:p>
        </p:txBody>
      </p:sp>
      <p:sp>
        <p:nvSpPr>
          <p:cNvPr id="9" name="TextBox 8"/>
          <p:cNvSpPr txBox="1"/>
          <p:nvPr/>
        </p:nvSpPr>
        <p:spPr>
          <a:xfrm>
            <a:off x="3092032" y="4018286"/>
            <a:ext cx="4739828" cy="338554"/>
          </a:xfrm>
          <a:prstGeom prst="rect">
            <a:avLst/>
          </a:prstGeom>
          <a:noFill/>
        </p:spPr>
        <p:txBody>
          <a:bodyPr wrap="square" rtlCol="0">
            <a:spAutoFit/>
          </a:bodyPr>
          <a:lstStyle/>
          <a:p>
            <a:r>
              <a:rPr lang="en-US" sz="1600" dirty="0"/>
              <a:t>(52 bits or about 16 decimal digits or 1 part in 10</a:t>
            </a:r>
            <a:r>
              <a:rPr lang="en-US" sz="1600" baseline="30000" dirty="0"/>
              <a:t>16</a:t>
            </a:r>
            <a:r>
              <a:rPr lang="en-US" sz="1600" dirty="0"/>
              <a:t>)</a:t>
            </a:r>
          </a:p>
        </p:txBody>
      </p:sp>
      <p:sp>
        <p:nvSpPr>
          <p:cNvPr id="10" name="TextBox 9"/>
          <p:cNvSpPr txBox="1"/>
          <p:nvPr/>
        </p:nvSpPr>
        <p:spPr>
          <a:xfrm>
            <a:off x="1142143" y="4697873"/>
            <a:ext cx="6859715" cy="1477328"/>
          </a:xfrm>
          <a:prstGeom prst="rect">
            <a:avLst/>
          </a:prstGeom>
          <a:noFill/>
        </p:spPr>
        <p:txBody>
          <a:bodyPr wrap="square" rtlCol="0">
            <a:spAutoFit/>
          </a:bodyPr>
          <a:lstStyle/>
          <a:p>
            <a:r>
              <a:rPr lang="en-US" i="1" dirty="0">
                <a:solidFill>
                  <a:srgbClr val="000000"/>
                </a:solidFill>
              </a:rPr>
              <a:t>STORAGE REPRESENTATION of Floating Point is depicted above.</a:t>
            </a:r>
            <a:endParaRPr lang="en-US" dirty="0">
              <a:solidFill>
                <a:srgbClr val="000000"/>
              </a:solidFill>
            </a:endParaRPr>
          </a:p>
          <a:p>
            <a:r>
              <a:rPr lang="en-US" i="1" dirty="0">
                <a:solidFill>
                  <a:srgbClr val="FF6600"/>
                </a:solidFill>
              </a:rPr>
              <a:t>Sign is a 1-bit field identical in definition to sign-magnitude format.</a:t>
            </a:r>
          </a:p>
          <a:p>
            <a:r>
              <a:rPr lang="en-US" i="1" dirty="0">
                <a:solidFill>
                  <a:srgbClr val="FF6600"/>
                </a:solidFill>
              </a:rPr>
              <a:t>Exponent is an integer, but has a new representation scheme.</a:t>
            </a:r>
          </a:p>
          <a:p>
            <a:r>
              <a:rPr lang="en-US" i="1" dirty="0">
                <a:solidFill>
                  <a:srgbClr val="FF6600"/>
                </a:solidFill>
              </a:rPr>
              <a:t>Mantissa is stored without its MSB (most significant bit)</a:t>
            </a:r>
          </a:p>
          <a:p>
            <a:r>
              <a:rPr lang="en-US" i="1" dirty="0">
                <a:solidFill>
                  <a:srgbClr val="000000"/>
                </a:solidFill>
              </a:rPr>
              <a:t>ALU hardware takes advantage of this </a:t>
            </a:r>
            <a:r>
              <a:rPr lang="en-US" b="1" i="1" dirty="0">
                <a:solidFill>
                  <a:srgbClr val="000000"/>
                </a:solidFill>
              </a:rPr>
              <a:t>deeply thought out scheme</a:t>
            </a:r>
            <a:r>
              <a:rPr lang="en-US" i="1" dirty="0">
                <a:solidFill>
                  <a:srgbClr val="000000"/>
                </a:solidFill>
              </a:rPr>
              <a:t>.</a:t>
            </a:r>
            <a:r>
              <a:rPr lang="en-US" i="1" dirty="0">
                <a:solidFill>
                  <a:srgbClr val="FF6600"/>
                </a:solidFill>
              </a:rPr>
              <a:t> </a:t>
            </a:r>
          </a:p>
        </p:txBody>
      </p:sp>
      <p:sp>
        <p:nvSpPr>
          <p:cNvPr id="11" name="TextBox 10"/>
          <p:cNvSpPr txBox="1"/>
          <p:nvPr/>
        </p:nvSpPr>
        <p:spPr>
          <a:xfrm>
            <a:off x="3510863" y="2721726"/>
            <a:ext cx="476813" cy="338554"/>
          </a:xfrm>
          <a:prstGeom prst="rect">
            <a:avLst/>
          </a:prstGeom>
          <a:noFill/>
        </p:spPr>
        <p:txBody>
          <a:bodyPr wrap="none" rtlCol="0">
            <a:spAutoFit/>
          </a:bodyPr>
          <a:lstStyle/>
          <a:p>
            <a:r>
              <a:rPr lang="en-US" sz="1600" dirty="0"/>
              <a:t>LSB</a:t>
            </a:r>
          </a:p>
        </p:txBody>
      </p:sp>
      <p:sp>
        <p:nvSpPr>
          <p:cNvPr id="12" name="TextBox 11"/>
          <p:cNvSpPr txBox="1"/>
          <p:nvPr/>
        </p:nvSpPr>
        <p:spPr>
          <a:xfrm>
            <a:off x="5842783" y="2709486"/>
            <a:ext cx="476813" cy="338554"/>
          </a:xfrm>
          <a:prstGeom prst="rect">
            <a:avLst/>
          </a:prstGeom>
          <a:noFill/>
        </p:spPr>
        <p:txBody>
          <a:bodyPr wrap="none" rtlCol="0">
            <a:spAutoFit/>
          </a:bodyPr>
          <a:lstStyle/>
          <a:p>
            <a:r>
              <a:rPr lang="en-US" sz="1600" dirty="0"/>
              <a:t>LSB</a:t>
            </a:r>
          </a:p>
        </p:txBody>
      </p:sp>
      <p:sp>
        <p:nvSpPr>
          <p:cNvPr id="13" name="Date Placeholder 12"/>
          <p:cNvSpPr>
            <a:spLocks noGrp="1"/>
          </p:cNvSpPr>
          <p:nvPr>
            <p:ph type="dt" sz="half" idx="10"/>
          </p:nvPr>
        </p:nvSpPr>
        <p:spPr/>
        <p:txBody>
          <a:bodyPr/>
          <a:lstStyle/>
          <a:p>
            <a:r>
              <a:rPr lang="en-US"/>
              <a:t>© 2018 by George B. Adams III</a:t>
            </a:r>
          </a:p>
        </p:txBody>
      </p:sp>
      <p:sp>
        <p:nvSpPr>
          <p:cNvPr id="14" name="Slide Number Placeholder 13"/>
          <p:cNvSpPr>
            <a:spLocks noGrp="1"/>
          </p:cNvSpPr>
          <p:nvPr>
            <p:ph type="sldNum" sz="quarter" idx="12"/>
          </p:nvPr>
        </p:nvSpPr>
        <p:spPr/>
        <p:txBody>
          <a:bodyPr/>
          <a:lstStyle/>
          <a:p>
            <a:fld id="{01BC6648-A2D1-2B45-B1A1-07A4BC236D8A}" type="slidenum">
              <a:rPr lang="en-US" smtClean="0"/>
              <a:pPr/>
              <a:t>259</a:t>
            </a:fld>
            <a:endParaRPr lang="en-US"/>
          </a:p>
        </p:txBody>
      </p:sp>
    </p:spTree>
    <p:extLst>
      <p:ext uri="{BB962C8B-B14F-4D97-AF65-F5344CB8AC3E}">
        <p14:creationId xmlns:p14="http://schemas.microsoft.com/office/powerpoint/2010/main" val="2966724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Range of values in IEEE floating point</a:t>
            </a:r>
          </a:p>
        </p:txBody>
      </p:sp>
      <p:sp>
        <p:nvSpPr>
          <p:cNvPr id="5" name="Content Placeholder 4"/>
          <p:cNvSpPr>
            <a:spLocks noGrp="1"/>
          </p:cNvSpPr>
          <p:nvPr>
            <p:ph idx="1"/>
          </p:nvPr>
        </p:nvSpPr>
        <p:spPr/>
        <p:txBody>
          <a:bodyPr/>
          <a:lstStyle/>
          <a:p>
            <a:r>
              <a:rPr lang="en-US" dirty="0"/>
              <a:t>Single-precision (32-bit format) range is</a:t>
            </a:r>
            <a:br>
              <a:rPr lang="en-US" dirty="0"/>
            </a:br>
            <a:r>
              <a:rPr lang="en-US" dirty="0"/>
              <a:t>		2</a:t>
            </a:r>
            <a:r>
              <a:rPr lang="en-US" baseline="30000" dirty="0"/>
              <a:t>-126</a:t>
            </a:r>
            <a:r>
              <a:rPr lang="en-US" dirty="0"/>
              <a:t>  to  2</a:t>
            </a:r>
            <a:r>
              <a:rPr lang="en-US" baseline="30000" dirty="0"/>
              <a:t>127</a:t>
            </a:r>
            <a:endParaRPr lang="en-US" dirty="0"/>
          </a:p>
          <a:p>
            <a:r>
              <a:rPr lang="en-US" dirty="0"/>
              <a:t>Double precision (64-bit format) range is</a:t>
            </a:r>
            <a:br>
              <a:rPr lang="en-US" dirty="0"/>
            </a:br>
            <a:r>
              <a:rPr lang="en-US" dirty="0"/>
              <a:t>		2</a:t>
            </a:r>
            <a:r>
              <a:rPr lang="en-US" baseline="30000" dirty="0"/>
              <a:t>-1022</a:t>
            </a:r>
            <a:r>
              <a:rPr lang="en-US" dirty="0"/>
              <a:t>  to  2</a:t>
            </a:r>
            <a:r>
              <a:rPr lang="en-US" baseline="30000" dirty="0"/>
              <a:t>1023</a:t>
            </a:r>
            <a:endParaRPr lang="en-US" dirty="0"/>
          </a:p>
          <a:p>
            <a:r>
              <a:rPr lang="en-US" dirty="0"/>
              <a:t>Approximately equivalent decimal ranges</a:t>
            </a:r>
            <a:br>
              <a:rPr lang="en-US" dirty="0"/>
            </a:br>
            <a:r>
              <a:rPr lang="en-US" dirty="0"/>
              <a:t>	10</a:t>
            </a:r>
            <a:r>
              <a:rPr lang="en-US" baseline="30000" dirty="0"/>
              <a:t>-38</a:t>
            </a:r>
            <a:r>
              <a:rPr lang="en-US" dirty="0"/>
              <a:t> to 10</a:t>
            </a:r>
            <a:r>
              <a:rPr lang="en-US" baseline="30000" dirty="0"/>
              <a:t>38</a:t>
            </a:r>
            <a:r>
              <a:rPr lang="en-US" dirty="0"/>
              <a:t>   and   10</a:t>
            </a:r>
            <a:r>
              <a:rPr lang="en-US" baseline="30000" dirty="0"/>
              <a:t>-308</a:t>
            </a:r>
            <a:r>
              <a:rPr lang="en-US" dirty="0"/>
              <a:t> to 10</a:t>
            </a:r>
            <a:r>
              <a:rPr lang="en-US" baseline="30000" dirty="0"/>
              <a:t>308</a:t>
            </a:r>
            <a:br>
              <a:rPr lang="en-US" baseline="30000" dirty="0"/>
            </a:br>
            <a:endParaRPr lang="en-US" baseline="30000" dirty="0"/>
          </a:p>
          <a:p>
            <a:r>
              <a:rPr lang="en-US" sz="2400" dirty="0"/>
              <a:t>Exponents for equal values expressed in radix 2 versus 10 are in the ratio of  ln 10 / ln 2 ≅ 3.3</a:t>
            </a:r>
          </a:p>
          <a:p>
            <a:r>
              <a:rPr lang="en-US" sz="2400" dirty="0"/>
              <a:t>In other words, 3.3 bits equal the range of 1 decimal digit</a:t>
            </a:r>
          </a:p>
        </p:txBody>
      </p:sp>
      <p:sp>
        <p:nvSpPr>
          <p:cNvPr id="2" name="Date Placeholder 1"/>
          <p:cNvSpPr>
            <a:spLocks noGrp="1"/>
          </p:cNvSpPr>
          <p:nvPr>
            <p:ph type="dt" sz="half" idx="10"/>
          </p:nvPr>
        </p:nvSpPr>
        <p:spPr/>
        <p:txBody>
          <a:bodyPr/>
          <a:lstStyle/>
          <a:p>
            <a:r>
              <a:rPr lang="en-US"/>
              <a:t>© 2018 by George B. Adams III</a:t>
            </a:r>
          </a:p>
        </p:txBody>
      </p:sp>
      <p:sp>
        <p:nvSpPr>
          <p:cNvPr id="3" name="Slide Number Placeholder 2"/>
          <p:cNvSpPr>
            <a:spLocks noGrp="1"/>
          </p:cNvSpPr>
          <p:nvPr>
            <p:ph type="sldNum" sz="quarter" idx="12"/>
          </p:nvPr>
        </p:nvSpPr>
        <p:spPr/>
        <p:txBody>
          <a:bodyPr/>
          <a:lstStyle/>
          <a:p>
            <a:fld id="{01BC6648-A2D1-2B45-B1A1-07A4BC236D8A}" type="slidenum">
              <a:rPr lang="en-US" smtClean="0"/>
              <a:pPr/>
              <a:t>260</a:t>
            </a:fld>
            <a:endParaRPr lang="en-US"/>
          </a:p>
        </p:txBody>
      </p:sp>
    </p:spTree>
    <p:extLst>
      <p:ext uri="{BB962C8B-B14F-4D97-AF65-F5344CB8AC3E}">
        <p14:creationId xmlns:p14="http://schemas.microsoft.com/office/powerpoint/2010/main" val="8650446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200" y="1600199"/>
            <a:ext cx="8489704" cy="5191807"/>
          </a:xfrm>
        </p:spPr>
        <p:txBody>
          <a:bodyPr>
            <a:normAutofit/>
          </a:bodyPr>
          <a:lstStyle/>
          <a:p>
            <a:r>
              <a:rPr lang="en-US" dirty="0"/>
              <a:t>Format:</a:t>
            </a:r>
            <a:br>
              <a:rPr lang="en-US" dirty="0"/>
            </a:br>
            <a:r>
              <a:rPr lang="en-US" sz="2600" dirty="0">
                <a:solidFill>
                  <a:srgbClr val="0000FF"/>
                </a:solidFill>
              </a:rPr>
              <a:t>Sign | Biased exponent | Mantissa </a:t>
            </a:r>
            <a:r>
              <a:rPr lang="en-US" sz="2600" i="1" dirty="0">
                <a:solidFill>
                  <a:srgbClr val="FF6600"/>
                </a:solidFill>
              </a:rPr>
              <a:t>with hidden 1 MSB</a:t>
            </a:r>
            <a:br>
              <a:rPr lang="en-US" sz="2600" dirty="0"/>
            </a:br>
            <a:br>
              <a:rPr lang="en-US" sz="2600" dirty="0"/>
            </a:br>
            <a:r>
              <a:rPr lang="en-US" sz="2600" dirty="0"/>
              <a:t>or  </a:t>
            </a:r>
            <a:r>
              <a:rPr lang="en-US" sz="2800" dirty="0" err="1">
                <a:solidFill>
                  <a:srgbClr val="0000FF"/>
                </a:solidFill>
              </a:rPr>
              <a:t>s|E|M</a:t>
            </a:r>
            <a:br>
              <a:rPr lang="en-US" sz="2800" dirty="0">
                <a:solidFill>
                  <a:srgbClr val="0000FF"/>
                </a:solidFill>
              </a:rPr>
            </a:br>
            <a:endParaRPr lang="en-US" sz="2600" dirty="0">
              <a:solidFill>
                <a:srgbClr val="0000FF"/>
              </a:solidFill>
            </a:endParaRPr>
          </a:p>
          <a:p>
            <a:r>
              <a:rPr lang="en-US" dirty="0">
                <a:solidFill>
                  <a:srgbClr val="FF6600"/>
                </a:solidFill>
              </a:rPr>
              <a:t>Sign field</a:t>
            </a:r>
            <a:r>
              <a:rPr lang="en-US" dirty="0"/>
              <a:t> definition same as ever:</a:t>
            </a:r>
            <a:br>
              <a:rPr lang="en-US" dirty="0"/>
            </a:br>
            <a:r>
              <a:rPr lang="en-US" dirty="0"/>
              <a:t>    0 means  +</a:t>
            </a:r>
            <a:br>
              <a:rPr lang="en-US" dirty="0"/>
            </a:br>
            <a:r>
              <a:rPr lang="en-US" dirty="0"/>
              <a:t>    1 means  –</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261</a:t>
            </a:fld>
            <a:endParaRPr lang="en-US"/>
          </a:p>
        </p:txBody>
      </p:sp>
    </p:spTree>
    <p:extLst>
      <p:ext uri="{BB962C8B-B14F-4D97-AF65-F5344CB8AC3E}">
        <p14:creationId xmlns:p14="http://schemas.microsoft.com/office/powerpoint/2010/main" val="2105862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200" y="1184575"/>
            <a:ext cx="8489704" cy="4962832"/>
          </a:xfrm>
        </p:spPr>
        <p:txBody>
          <a:bodyPr>
            <a:normAutofit fontScale="85000" lnSpcReduction="20000"/>
          </a:bodyPr>
          <a:lstStyle/>
          <a:p>
            <a:r>
              <a:rPr lang="en-US" dirty="0">
                <a:solidFill>
                  <a:srgbClr val="FF6600"/>
                </a:solidFill>
              </a:rPr>
              <a:t>Exponent</a:t>
            </a:r>
            <a:r>
              <a:rPr lang="en-US" dirty="0"/>
              <a:t> representation:  </a:t>
            </a:r>
            <a:r>
              <a:rPr lang="en-US" i="1" dirty="0"/>
              <a:t>Biased unsigned integer</a:t>
            </a:r>
          </a:p>
          <a:p>
            <a:r>
              <a:rPr lang="en-US" dirty="0">
                <a:solidFill>
                  <a:srgbClr val="0000FF"/>
                </a:solidFill>
              </a:rPr>
              <a:t>Bias makes comparing two FP numbers much easier</a:t>
            </a:r>
          </a:p>
          <a:p>
            <a:pPr lvl="1"/>
            <a:r>
              <a:rPr lang="en-US" dirty="0"/>
              <a:t>Range of 8-bit exponent </a:t>
            </a:r>
            <a:r>
              <a:rPr lang="en-US" dirty="0">
                <a:solidFill>
                  <a:srgbClr val="0000FF"/>
                </a:solidFill>
              </a:rPr>
              <a:t>e</a:t>
            </a:r>
            <a:r>
              <a:rPr lang="en-US" dirty="0"/>
              <a:t> is –127 to +127 in sign magnitude</a:t>
            </a:r>
          </a:p>
          <a:p>
            <a:pPr lvl="1"/>
            <a:r>
              <a:rPr lang="en-US" dirty="0"/>
              <a:t>Represent </a:t>
            </a:r>
            <a:r>
              <a:rPr lang="en-US" dirty="0">
                <a:solidFill>
                  <a:srgbClr val="0000FF"/>
                </a:solidFill>
              </a:rPr>
              <a:t>e</a:t>
            </a:r>
            <a:r>
              <a:rPr lang="en-US" dirty="0"/>
              <a:t> as unsigned integer </a:t>
            </a:r>
            <a:r>
              <a:rPr lang="en-US" dirty="0">
                <a:solidFill>
                  <a:srgbClr val="0000FF"/>
                </a:solidFill>
              </a:rPr>
              <a:t>E = </a:t>
            </a:r>
            <a:r>
              <a:rPr lang="en-US" dirty="0" err="1">
                <a:solidFill>
                  <a:srgbClr val="0000FF"/>
                </a:solidFill>
              </a:rPr>
              <a:t>e+Bias</a:t>
            </a:r>
            <a:r>
              <a:rPr lang="en-US" dirty="0"/>
              <a:t> where Bias = 127</a:t>
            </a:r>
          </a:p>
          <a:p>
            <a:pPr lvl="1"/>
            <a:r>
              <a:rPr lang="en-US" dirty="0"/>
              <a:t>Thus,  0 ≤ E ≤ 255</a:t>
            </a:r>
          </a:p>
          <a:p>
            <a:pPr lvl="1">
              <a:lnSpc>
                <a:spcPct val="120000"/>
              </a:lnSpc>
            </a:pPr>
            <a:r>
              <a:rPr lang="en-US" dirty="0"/>
              <a:t>Consider FP numbers  x</a:t>
            </a:r>
            <a:r>
              <a:rPr lang="en-US" baseline="-25000" dirty="0"/>
              <a:t>1</a:t>
            </a:r>
            <a:r>
              <a:rPr lang="en-US" dirty="0"/>
              <a:t> = s</a:t>
            </a:r>
            <a:r>
              <a:rPr lang="en-US" baseline="-25000" dirty="0"/>
              <a:t>1</a:t>
            </a:r>
            <a:r>
              <a:rPr lang="en-US" dirty="0"/>
              <a:t>E</a:t>
            </a:r>
            <a:r>
              <a:rPr lang="en-US" baseline="-25000" dirty="0"/>
              <a:t>1</a:t>
            </a:r>
            <a:r>
              <a:rPr lang="en-US" dirty="0"/>
              <a:t>M</a:t>
            </a:r>
            <a:r>
              <a:rPr lang="en-US" baseline="-25000" dirty="0"/>
              <a:t>1</a:t>
            </a:r>
            <a:r>
              <a:rPr lang="en-US" dirty="0"/>
              <a:t> and x</a:t>
            </a:r>
            <a:r>
              <a:rPr lang="en-US" baseline="-25000" dirty="0"/>
              <a:t>2</a:t>
            </a:r>
            <a:r>
              <a:rPr lang="en-US" dirty="0"/>
              <a:t> = s</a:t>
            </a:r>
            <a:r>
              <a:rPr lang="en-US" baseline="-25000" dirty="0"/>
              <a:t>2</a:t>
            </a:r>
            <a:r>
              <a:rPr lang="en-US" dirty="0"/>
              <a:t>E</a:t>
            </a:r>
            <a:r>
              <a:rPr lang="en-US" baseline="-25000" dirty="0"/>
              <a:t>2</a:t>
            </a:r>
            <a:r>
              <a:rPr lang="en-US" dirty="0"/>
              <a:t>M</a:t>
            </a:r>
            <a:r>
              <a:rPr lang="en-US" baseline="-25000" dirty="0"/>
              <a:t>2</a:t>
            </a:r>
          </a:p>
          <a:p>
            <a:pPr lvl="1">
              <a:lnSpc>
                <a:spcPct val="120000"/>
              </a:lnSpc>
            </a:pPr>
            <a:r>
              <a:rPr lang="en-US" i="1" dirty="0">
                <a:solidFill>
                  <a:srgbClr val="008000"/>
                </a:solidFill>
              </a:rPr>
              <a:t>Let ⦁ denote concatenation of bit fields</a:t>
            </a:r>
            <a:r>
              <a:rPr lang="en-US" dirty="0"/>
              <a:t> and interpret the bit strings s</a:t>
            </a:r>
            <a:r>
              <a:rPr lang="en-US" baseline="-25000" dirty="0"/>
              <a:t>1</a:t>
            </a:r>
            <a:r>
              <a:rPr lang="en-US" dirty="0"/>
              <a:t>⦁E</a:t>
            </a:r>
            <a:r>
              <a:rPr lang="en-US" baseline="-25000" dirty="0"/>
              <a:t>1</a:t>
            </a:r>
            <a:r>
              <a:rPr lang="en-US" dirty="0"/>
              <a:t>⦁M</a:t>
            </a:r>
            <a:r>
              <a:rPr lang="en-US" baseline="-25000" dirty="0"/>
              <a:t>1</a:t>
            </a:r>
            <a:r>
              <a:rPr lang="en-US" dirty="0"/>
              <a:t>  and  s</a:t>
            </a:r>
            <a:r>
              <a:rPr lang="en-US" baseline="-25000" dirty="0"/>
              <a:t>2</a:t>
            </a:r>
            <a:r>
              <a:rPr lang="en-US" dirty="0"/>
              <a:t>⦁E</a:t>
            </a:r>
            <a:r>
              <a:rPr lang="en-US" baseline="-25000" dirty="0"/>
              <a:t>2</a:t>
            </a:r>
            <a:r>
              <a:rPr lang="en-US" dirty="0"/>
              <a:t>⦁M</a:t>
            </a:r>
            <a:r>
              <a:rPr lang="en-US" baseline="-25000" dirty="0"/>
              <a:t>2</a:t>
            </a:r>
            <a:r>
              <a:rPr lang="en-US" dirty="0"/>
              <a:t> as sign magnitude numbers</a:t>
            </a:r>
          </a:p>
          <a:p>
            <a:pPr lvl="1">
              <a:lnSpc>
                <a:spcPct val="120000"/>
              </a:lnSpc>
            </a:pPr>
            <a:r>
              <a:rPr lang="en-US" dirty="0"/>
              <a:t>FP numbers  x</a:t>
            </a:r>
            <a:r>
              <a:rPr lang="en-US" baseline="-25000" dirty="0"/>
              <a:t>1</a:t>
            </a:r>
            <a:r>
              <a:rPr lang="en-US" dirty="0"/>
              <a:t> &gt; x</a:t>
            </a:r>
            <a:r>
              <a:rPr lang="en-US" baseline="-25000" dirty="0"/>
              <a:t>2 </a:t>
            </a:r>
            <a:r>
              <a:rPr lang="en-US" dirty="0"/>
              <a:t> if and only if  s</a:t>
            </a:r>
            <a:r>
              <a:rPr lang="en-US" baseline="-25000" dirty="0"/>
              <a:t>1</a:t>
            </a:r>
            <a:r>
              <a:rPr lang="en-US" dirty="0"/>
              <a:t>⦁E</a:t>
            </a:r>
            <a:r>
              <a:rPr lang="en-US" baseline="-25000" dirty="0"/>
              <a:t>1</a:t>
            </a:r>
            <a:r>
              <a:rPr lang="en-US" dirty="0"/>
              <a:t>⦁M</a:t>
            </a:r>
            <a:r>
              <a:rPr lang="en-US" baseline="-25000" dirty="0"/>
              <a:t>1</a:t>
            </a:r>
            <a:r>
              <a:rPr lang="en-US" dirty="0"/>
              <a:t> &gt;  s</a:t>
            </a:r>
            <a:r>
              <a:rPr lang="en-US" baseline="-25000" dirty="0"/>
              <a:t>2</a:t>
            </a:r>
            <a:r>
              <a:rPr lang="en-US" dirty="0"/>
              <a:t>⦁E</a:t>
            </a:r>
            <a:r>
              <a:rPr lang="en-US" baseline="-25000" dirty="0"/>
              <a:t>2</a:t>
            </a:r>
            <a:r>
              <a:rPr lang="en-US" dirty="0"/>
              <a:t>⦁M</a:t>
            </a:r>
            <a:r>
              <a:rPr lang="en-US" baseline="-25000" dirty="0"/>
              <a:t>2</a:t>
            </a:r>
            <a:endParaRPr lang="en-US" dirty="0"/>
          </a:p>
          <a:p>
            <a:pPr lvl="1"/>
            <a:r>
              <a:rPr lang="en-US" dirty="0">
                <a:solidFill>
                  <a:srgbClr val="0000FF"/>
                </a:solidFill>
              </a:rPr>
              <a:t>Biased exponents permits comparing FP numbers using </a:t>
            </a:r>
            <a:r>
              <a:rPr lang="en-US" i="1" dirty="0">
                <a:solidFill>
                  <a:srgbClr val="0000FF"/>
                </a:solidFill>
              </a:rPr>
              <a:t>integer</a:t>
            </a:r>
            <a:r>
              <a:rPr lang="en-US" dirty="0">
                <a:solidFill>
                  <a:srgbClr val="0000FF"/>
                </a:solidFill>
              </a:rPr>
              <a:t> </a:t>
            </a:r>
            <a:r>
              <a:rPr lang="en-US" i="1" dirty="0">
                <a:solidFill>
                  <a:srgbClr val="0000FF"/>
                </a:solidFill>
              </a:rPr>
              <a:t>compare</a:t>
            </a:r>
            <a:r>
              <a:rPr lang="en-US" dirty="0">
                <a:solidFill>
                  <a:srgbClr val="0000FF"/>
                </a:solidFill>
              </a:rPr>
              <a:t> hardware</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262</a:t>
            </a:fld>
            <a:endParaRPr lang="en-US"/>
          </a:p>
        </p:txBody>
      </p:sp>
    </p:spTree>
    <p:extLst>
      <p:ext uri="{BB962C8B-B14F-4D97-AF65-F5344CB8AC3E}">
        <p14:creationId xmlns:p14="http://schemas.microsoft.com/office/powerpoint/2010/main" val="1436569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199" y="1152939"/>
            <a:ext cx="8425152" cy="5495341"/>
          </a:xfrm>
        </p:spPr>
        <p:txBody>
          <a:bodyPr>
            <a:normAutofit lnSpcReduction="10000"/>
          </a:bodyPr>
          <a:lstStyle/>
          <a:p>
            <a:r>
              <a:rPr lang="en-US" dirty="0">
                <a:solidFill>
                  <a:srgbClr val="FF6600"/>
                </a:solidFill>
              </a:rPr>
              <a:t>Normalized mantissa</a:t>
            </a:r>
            <a:r>
              <a:rPr lang="en-US" dirty="0"/>
              <a:t> has one significant digit to the left of the radix point</a:t>
            </a:r>
          </a:p>
          <a:p>
            <a:r>
              <a:rPr lang="en-US" dirty="0"/>
              <a:t>In binary, this digit </a:t>
            </a:r>
            <a:r>
              <a:rPr lang="en-US" b="1" dirty="0">
                <a:solidFill>
                  <a:srgbClr val="0000FF"/>
                </a:solidFill>
              </a:rPr>
              <a:t>must</a:t>
            </a:r>
            <a:r>
              <a:rPr lang="en-US" dirty="0"/>
              <a:t> be 1, no other choice</a:t>
            </a:r>
          </a:p>
          <a:p>
            <a:r>
              <a:rPr lang="en-US" dirty="0"/>
              <a:t>Mantissa form is always  1.m</a:t>
            </a:r>
            <a:r>
              <a:rPr lang="en-US" baseline="-25000" dirty="0"/>
              <a:t>22</a:t>
            </a:r>
            <a:r>
              <a:rPr lang="en-US" dirty="0"/>
              <a:t>m</a:t>
            </a:r>
            <a:r>
              <a:rPr lang="en-US" baseline="-25000" dirty="0"/>
              <a:t>21</a:t>
            </a:r>
            <a:r>
              <a:rPr lang="en-US" dirty="0"/>
              <a:t>…m</a:t>
            </a:r>
            <a:r>
              <a:rPr lang="en-US" baseline="-25000" dirty="0"/>
              <a:t>1</a:t>
            </a:r>
            <a:r>
              <a:rPr lang="en-US" dirty="0"/>
              <a:t>m</a:t>
            </a:r>
            <a:r>
              <a:rPr lang="en-US" baseline="-25000" dirty="0"/>
              <a:t>0</a:t>
            </a:r>
            <a:r>
              <a:rPr lang="en-US" dirty="0"/>
              <a:t>  so</a:t>
            </a:r>
            <a:endParaRPr lang="en-US" baseline="-25000" dirty="0"/>
          </a:p>
          <a:p>
            <a:pPr lvl="1"/>
            <a:r>
              <a:rPr lang="en-US" i="1" dirty="0">
                <a:solidFill>
                  <a:srgbClr val="0000FF"/>
                </a:solidFill>
              </a:rPr>
              <a:t>Neither FP registers nor memory store the 1</a:t>
            </a:r>
          </a:p>
          <a:p>
            <a:pPr lvl="1"/>
            <a:r>
              <a:rPr lang="en-US" dirty="0"/>
              <a:t>ALU </a:t>
            </a:r>
            <a:r>
              <a:rPr lang="en-US" dirty="0">
                <a:solidFill>
                  <a:srgbClr val="000000"/>
                </a:solidFill>
              </a:rPr>
              <a:t>inserts</a:t>
            </a:r>
            <a:r>
              <a:rPr lang="en-US" dirty="0"/>
              <a:t> this 1 bit into each incoming operand, implements this MSB within ALU circuits, then strips it from each result on the way to storage</a:t>
            </a:r>
          </a:p>
          <a:p>
            <a:pPr lvl="1"/>
            <a:r>
              <a:rPr lang="en-US" dirty="0"/>
              <a:t>Compute with one more bit of precision </a:t>
            </a:r>
            <a:r>
              <a:rPr lang="en-US" i="1" dirty="0">
                <a:solidFill>
                  <a:srgbClr val="0000FF"/>
                </a:solidFill>
              </a:rPr>
              <a:t>with no memory cost</a:t>
            </a:r>
          </a:p>
          <a:p>
            <a:pPr lvl="1"/>
            <a:r>
              <a:rPr lang="en-US" dirty="0"/>
              <a:t>Called the </a:t>
            </a:r>
            <a:r>
              <a:rPr lang="en-US" i="1" dirty="0">
                <a:solidFill>
                  <a:srgbClr val="FF6600"/>
                </a:solidFill>
              </a:rPr>
              <a:t>hidden</a:t>
            </a:r>
            <a:r>
              <a:rPr lang="en-US" dirty="0">
                <a:solidFill>
                  <a:srgbClr val="FF6600"/>
                </a:solidFill>
              </a:rPr>
              <a:t> </a:t>
            </a:r>
            <a:r>
              <a:rPr lang="en-US" i="1" dirty="0">
                <a:solidFill>
                  <a:srgbClr val="FF6600"/>
                </a:solidFill>
              </a:rPr>
              <a:t>bit</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263</a:t>
            </a:fld>
            <a:endParaRPr lang="en-US"/>
          </a:p>
        </p:txBody>
      </p:sp>
    </p:spTree>
    <p:extLst>
      <p:ext uri="{BB962C8B-B14F-4D97-AF65-F5344CB8AC3E}">
        <p14:creationId xmlns:p14="http://schemas.microsoft.com/office/powerpoint/2010/main" val="272892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310" y="96839"/>
            <a:ext cx="8555421" cy="745196"/>
          </a:xfrm>
        </p:spPr>
        <p:txBody>
          <a:bodyPr/>
          <a:lstStyle/>
          <a:p>
            <a:r>
              <a:rPr lang="en-US" sz="3600"/>
              <a:t>Using binary strings to represent information</a:t>
            </a:r>
            <a:endParaRPr lang="en-US" sz="3600"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219</a:t>
            </a:fld>
            <a:endParaRPr lang="en-US"/>
          </a:p>
        </p:txBody>
      </p:sp>
      <p:sp>
        <p:nvSpPr>
          <p:cNvPr id="10" name="Content Placeholder 9"/>
          <p:cNvSpPr>
            <a:spLocks noGrp="1"/>
          </p:cNvSpPr>
          <p:nvPr>
            <p:ph idx="1"/>
          </p:nvPr>
        </p:nvSpPr>
        <p:spPr/>
        <p:txBody>
          <a:bodyPr/>
          <a:lstStyle/>
          <a:p>
            <a:r>
              <a:rPr lang="en-US" dirty="0"/>
              <a:t>Binary strings will encode both program instructions and data</a:t>
            </a:r>
          </a:p>
          <a:p>
            <a:r>
              <a:rPr lang="en-US" dirty="0"/>
              <a:t>Designing</a:t>
            </a:r>
            <a:r>
              <a:rPr lang="en-US" dirty="0">
                <a:solidFill>
                  <a:srgbClr val="0070C0"/>
                </a:solidFill>
              </a:rPr>
              <a:t> </a:t>
            </a:r>
            <a:r>
              <a:rPr lang="en-US" dirty="0">
                <a:solidFill>
                  <a:srgbClr val="0432FF"/>
                </a:solidFill>
              </a:rPr>
              <a:t>representations, or formats, or encodings </a:t>
            </a:r>
            <a:r>
              <a:rPr lang="en-US" dirty="0"/>
              <a:t>is done all the time</a:t>
            </a:r>
          </a:p>
          <a:p>
            <a:pPr lvl="1"/>
            <a:r>
              <a:rPr lang="en-US" dirty="0"/>
              <a:t>Creating a </a:t>
            </a:r>
            <a:r>
              <a:rPr lang="en-US" dirty="0" err="1">
                <a:solidFill>
                  <a:srgbClr val="008F00"/>
                </a:solidFill>
              </a:rPr>
              <a:t>struct</a:t>
            </a:r>
            <a:r>
              <a:rPr lang="en-US" dirty="0"/>
              <a:t> is designing a representation</a:t>
            </a:r>
          </a:p>
          <a:p>
            <a:r>
              <a:rPr lang="en-US" dirty="0"/>
              <a:t>Some representational schemes are encoded directly into the logic of computational circuits, such as adders</a:t>
            </a:r>
          </a:p>
          <a:p>
            <a:r>
              <a:rPr lang="en-US" dirty="0">
                <a:solidFill>
                  <a:srgbClr val="FF0000"/>
                </a:solidFill>
              </a:rPr>
              <a:t>Encoding should not be arbitrary</a:t>
            </a:r>
            <a:r>
              <a:rPr lang="en-US" dirty="0">
                <a:solidFill>
                  <a:srgbClr val="0070C0"/>
                </a:solidFill>
              </a:rPr>
              <a:t>:</a:t>
            </a:r>
            <a:r>
              <a:rPr lang="en-US" dirty="0">
                <a:solidFill>
                  <a:srgbClr val="00B050"/>
                </a:solidFill>
              </a:rPr>
              <a:t>   design the encoding to satisfy goals and criteria</a:t>
            </a:r>
          </a:p>
        </p:txBody>
      </p:sp>
    </p:spTree>
    <p:extLst>
      <p:ext uri="{BB962C8B-B14F-4D97-AF65-F5344CB8AC3E}">
        <p14:creationId xmlns:p14="http://schemas.microsoft.com/office/powerpoint/2010/main" val="74569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86830" y="174991"/>
            <a:ext cx="8240861" cy="745196"/>
          </a:xfrm>
        </p:spPr>
        <p:txBody>
          <a:bodyPr>
            <a:noAutofit/>
          </a:bodyPr>
          <a:lstStyle/>
          <a:p>
            <a:r>
              <a:rPr lang="en-US" sz="2800" dirty="0"/>
              <a:t>IEEE FP support for diagnosis of runtime anomalies</a:t>
            </a:r>
          </a:p>
        </p:txBody>
      </p:sp>
      <p:sp>
        <p:nvSpPr>
          <p:cNvPr id="4" name="Content Placeholder 3"/>
          <p:cNvSpPr>
            <a:spLocks noGrp="1"/>
          </p:cNvSpPr>
          <p:nvPr>
            <p:ph idx="1"/>
          </p:nvPr>
        </p:nvSpPr>
        <p:spPr>
          <a:xfrm>
            <a:off x="457199" y="1200647"/>
            <a:ext cx="8425152" cy="5447633"/>
          </a:xfrm>
        </p:spPr>
        <p:txBody>
          <a:bodyPr>
            <a:normAutofit fontScale="92500" lnSpcReduction="10000"/>
          </a:bodyPr>
          <a:lstStyle/>
          <a:p>
            <a:r>
              <a:rPr lang="en-US" sz="3000" dirty="0"/>
              <a:t>Smallest &amp; largest biased exponent values reserved for special uses (and Mantissa MSB=0 in these uses)</a:t>
            </a:r>
          </a:p>
          <a:p>
            <a:pPr marL="971550" lvl="1" indent="-514350">
              <a:buFont typeface="+mj-lt"/>
              <a:buAutoNum type="arabicParenR"/>
            </a:pPr>
            <a:r>
              <a:rPr lang="en-US" dirty="0">
                <a:solidFill>
                  <a:srgbClr val="0000FF"/>
                </a:solidFill>
              </a:rPr>
              <a:t>±0</a:t>
            </a:r>
            <a:r>
              <a:rPr lang="en-US" dirty="0"/>
              <a:t> written as Sign= 0 or 1, E=0, &amp; Mantissa m bits are all 0s</a:t>
            </a:r>
          </a:p>
          <a:p>
            <a:pPr marL="971550" lvl="1" indent="-514350">
              <a:buFont typeface="+mj-lt"/>
              <a:buAutoNum type="arabicParenR"/>
            </a:pPr>
            <a:r>
              <a:rPr lang="en-US" dirty="0">
                <a:solidFill>
                  <a:srgbClr val="0000FF"/>
                </a:solidFill>
              </a:rPr>
              <a:t>de-normalized number</a:t>
            </a:r>
            <a:r>
              <a:rPr lang="en-US" dirty="0"/>
              <a:t>, </a:t>
            </a:r>
            <a:r>
              <a:rPr lang="en-US" dirty="0">
                <a:solidFill>
                  <a:srgbClr val="00B050"/>
                </a:solidFill>
              </a:rPr>
              <a:t>used for gradual underflow</a:t>
            </a:r>
            <a:r>
              <a:rPr lang="en-US" dirty="0"/>
              <a:t>, written</a:t>
            </a:r>
            <a:br>
              <a:rPr lang="en-US" dirty="0"/>
            </a:br>
            <a:r>
              <a:rPr lang="en-US" dirty="0"/>
              <a:t>E=0 and Mantissa m bits ≠0, except Mantissa MSB=0</a:t>
            </a:r>
          </a:p>
          <a:p>
            <a:pPr marL="971550" lvl="1" indent="-514350">
              <a:buFont typeface="+mj-lt"/>
              <a:buAutoNum type="arabicParenR"/>
            </a:pPr>
            <a:r>
              <a:rPr lang="en-US" dirty="0">
                <a:solidFill>
                  <a:srgbClr val="0000FF"/>
                </a:solidFill>
              </a:rPr>
              <a:t>±∞</a:t>
            </a:r>
            <a:r>
              <a:rPr lang="en-US" dirty="0"/>
              <a:t> (± overflows are set to ±∞) written as</a:t>
            </a:r>
            <a:br>
              <a:rPr lang="en-US" dirty="0"/>
            </a:br>
            <a:r>
              <a:rPr lang="en-US" dirty="0"/>
              <a:t> Sign= 0 or 1, E=255, and m bits =0</a:t>
            </a:r>
          </a:p>
          <a:p>
            <a:pPr marL="971550" lvl="1" indent="-514350">
              <a:buFont typeface="+mj-lt"/>
              <a:buAutoNum type="arabicParenR"/>
            </a:pPr>
            <a:r>
              <a:rPr lang="en-US" i="1" dirty="0">
                <a:solidFill>
                  <a:srgbClr val="0000FF"/>
                </a:solidFill>
              </a:rPr>
              <a:t>Not a Number</a:t>
            </a:r>
            <a:r>
              <a:rPr lang="en-US" dirty="0">
                <a:solidFill>
                  <a:srgbClr val="0000FF"/>
                </a:solidFill>
              </a:rPr>
              <a:t> (</a:t>
            </a:r>
            <a:r>
              <a:rPr lang="en-US" dirty="0" err="1">
                <a:solidFill>
                  <a:srgbClr val="0000FF"/>
                </a:solidFill>
              </a:rPr>
              <a:t>NaN</a:t>
            </a:r>
            <a:r>
              <a:rPr lang="en-US" dirty="0">
                <a:solidFill>
                  <a:srgbClr val="0000FF"/>
                </a:solidFill>
              </a:rPr>
              <a:t>)</a:t>
            </a:r>
            <a:r>
              <a:rPr lang="en-US" dirty="0"/>
              <a:t> written E=255 &amp; m bits ≠0</a:t>
            </a:r>
          </a:p>
          <a:p>
            <a:pPr lvl="2"/>
            <a:r>
              <a:rPr lang="en-US" sz="2800" dirty="0">
                <a:solidFill>
                  <a:srgbClr val="00B050"/>
                </a:solidFill>
              </a:rPr>
              <a:t>Example computations that have a result of </a:t>
            </a:r>
            <a:r>
              <a:rPr lang="en-US" sz="2800" dirty="0" err="1">
                <a:solidFill>
                  <a:srgbClr val="00B050"/>
                </a:solidFill>
              </a:rPr>
              <a:t>NaN</a:t>
            </a:r>
            <a:r>
              <a:rPr lang="en-US" sz="2800" dirty="0"/>
              <a:t>:</a:t>
            </a:r>
            <a:br>
              <a:rPr lang="en-US" sz="2800" dirty="0"/>
            </a:br>
            <a:r>
              <a:rPr lang="en-US" sz="2800" dirty="0"/>
              <a:t>0/0 , x+∞ , √-x ,</a:t>
            </a:r>
            <a:br>
              <a:rPr lang="en-US" sz="2800" dirty="0"/>
            </a:br>
            <a:r>
              <a:rPr lang="en-US" sz="2800" dirty="0"/>
              <a:t>&gt; or &lt; applied to unordered operands</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264</a:t>
            </a:fld>
            <a:endParaRPr lang="en-US"/>
          </a:p>
        </p:txBody>
      </p:sp>
    </p:spTree>
    <p:extLst>
      <p:ext uri="{BB962C8B-B14F-4D97-AF65-F5344CB8AC3E}">
        <p14:creationId xmlns:p14="http://schemas.microsoft.com/office/powerpoint/2010/main" val="1634896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IEEE FP support for </a:t>
            </a:r>
            <a:r>
              <a:rPr lang="en-US" dirty="0">
                <a:solidFill>
                  <a:srgbClr val="0432FF"/>
                </a:solidFill>
              </a:rPr>
              <a:t>low noise computation</a:t>
            </a:r>
          </a:p>
        </p:txBody>
      </p:sp>
      <p:sp>
        <p:nvSpPr>
          <p:cNvPr id="4" name="Content Placeholder 3"/>
          <p:cNvSpPr>
            <a:spLocks noGrp="1"/>
          </p:cNvSpPr>
          <p:nvPr>
            <p:ph idx="1"/>
          </p:nvPr>
        </p:nvSpPr>
        <p:spPr>
          <a:xfrm>
            <a:off x="457199" y="1243949"/>
            <a:ext cx="8425152" cy="5048081"/>
          </a:xfrm>
        </p:spPr>
        <p:txBody>
          <a:bodyPr>
            <a:normAutofit fontScale="92500"/>
          </a:bodyPr>
          <a:lstStyle/>
          <a:p>
            <a:r>
              <a:rPr lang="en-US" sz="3300" dirty="0"/>
              <a:t>Rounding modes are crucial to retain precision</a:t>
            </a:r>
          </a:p>
          <a:p>
            <a:r>
              <a:rPr lang="en-US" sz="3300" dirty="0"/>
              <a:t>Inaccurate rounding may inject noise into a computation:  result = true value + error</a:t>
            </a:r>
          </a:p>
          <a:p>
            <a:r>
              <a:rPr lang="en-US" sz="3300" dirty="0"/>
              <a:t>Rounding modes in IEEE 754 FP</a:t>
            </a:r>
          </a:p>
          <a:p>
            <a:pPr lvl="1"/>
            <a:r>
              <a:rPr lang="en-US" sz="2900" dirty="0"/>
              <a:t>Round to nearest:  As if computation was done with infinite precision (only slightly hard to do; this is the </a:t>
            </a:r>
            <a:r>
              <a:rPr lang="en-US" sz="2900" i="1" dirty="0"/>
              <a:t>default</a:t>
            </a:r>
            <a:r>
              <a:rPr lang="en-US" sz="2900" dirty="0"/>
              <a:t> mode)</a:t>
            </a:r>
          </a:p>
          <a:p>
            <a:pPr lvl="1"/>
            <a:r>
              <a:rPr lang="en-US" sz="2900" dirty="0"/>
              <a:t>Round towards +∞, round towards –∞</a:t>
            </a:r>
          </a:p>
          <a:p>
            <a:pPr lvl="1"/>
            <a:r>
              <a:rPr lang="en-US" sz="2900" dirty="0"/>
              <a:t>Round towards 0 (simply drop some number of least significant digits, a.k.a. truncation)</a:t>
            </a:r>
          </a:p>
          <a:p>
            <a:endParaRPr lang="en-US" dirty="0"/>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265</a:t>
            </a:fld>
            <a:endParaRPr lang="en-US"/>
          </a:p>
        </p:txBody>
      </p:sp>
    </p:spTree>
    <p:extLst>
      <p:ext uri="{BB962C8B-B14F-4D97-AF65-F5344CB8AC3E}">
        <p14:creationId xmlns:p14="http://schemas.microsoft.com/office/powerpoint/2010/main" val="65364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interpretation of FP</a:t>
            </a:r>
          </a:p>
        </p:txBody>
      </p:sp>
      <p:sp>
        <p:nvSpPr>
          <p:cNvPr id="3" name="Content Placeholder 2"/>
          <p:cNvSpPr>
            <a:spLocks noGrp="1"/>
          </p:cNvSpPr>
          <p:nvPr>
            <p:ph idx="1"/>
          </p:nvPr>
        </p:nvSpPr>
        <p:spPr>
          <a:xfrm>
            <a:off x="457199" y="1600200"/>
            <a:ext cx="8350865" cy="4905477"/>
          </a:xfrm>
        </p:spPr>
        <p:txBody>
          <a:bodyPr>
            <a:normAutofit fontScale="92500" lnSpcReduction="10000"/>
          </a:bodyPr>
          <a:lstStyle/>
          <a:p>
            <a:r>
              <a:rPr lang="en-US" dirty="0"/>
              <a:t>Interpret the following bit string in IEEE FP, then write its value in decimal scientific notation</a:t>
            </a:r>
          </a:p>
          <a:p>
            <a:pPr>
              <a:buFont typeface="Lucida Grande"/>
              <a:buChar char=" "/>
            </a:pPr>
            <a:r>
              <a:rPr lang="en-US" dirty="0"/>
              <a:t>1100  0001  1111  0000  0000  0000  0000  0000</a:t>
            </a:r>
            <a:br>
              <a:rPr lang="en-US" dirty="0"/>
            </a:br>
            <a:endParaRPr lang="en-US" dirty="0"/>
          </a:p>
          <a:p>
            <a:r>
              <a:rPr lang="en-US" dirty="0">
                <a:solidFill>
                  <a:srgbClr val="FF6600"/>
                </a:solidFill>
              </a:rPr>
              <a:t>1  10000011  11100000000000000000000</a:t>
            </a:r>
            <a:r>
              <a:rPr lang="en-US" dirty="0"/>
              <a:t> (</a:t>
            </a:r>
            <a:r>
              <a:rPr lang="en-US" dirty="0" err="1"/>
              <a:t>sEM</a:t>
            </a:r>
            <a:r>
              <a:rPr lang="en-US" dirty="0"/>
              <a:t>)</a:t>
            </a:r>
            <a:br>
              <a:rPr lang="en-US" dirty="0"/>
            </a:br>
            <a:endParaRPr lang="en-US" dirty="0"/>
          </a:p>
          <a:p>
            <a:r>
              <a:rPr lang="en-US" dirty="0"/>
              <a:t>Recalling hidden 1, three IEEE FP fields literally say</a:t>
            </a:r>
            <a:br>
              <a:rPr lang="en-US" dirty="0"/>
            </a:br>
            <a:r>
              <a:rPr lang="en-US" dirty="0"/>
              <a:t>      </a:t>
            </a:r>
            <a:r>
              <a:rPr lang="en-US" dirty="0">
                <a:solidFill>
                  <a:srgbClr val="FF6600"/>
                </a:solidFill>
              </a:rPr>
              <a:t>–</a:t>
            </a:r>
            <a:r>
              <a:rPr lang="en-US" dirty="0"/>
              <a:t>   </a:t>
            </a:r>
            <a:r>
              <a:rPr lang="en-US" dirty="0">
                <a:solidFill>
                  <a:srgbClr val="FF6600"/>
                </a:solidFill>
              </a:rPr>
              <a:t>131</a:t>
            </a:r>
            <a:r>
              <a:rPr lang="en-US" dirty="0"/>
              <a:t>   1.</a:t>
            </a:r>
            <a:r>
              <a:rPr lang="en-US" dirty="0">
                <a:solidFill>
                  <a:srgbClr val="FF6600"/>
                </a:solidFill>
              </a:rPr>
              <a:t>11100000000000000000000</a:t>
            </a:r>
            <a:br>
              <a:rPr lang="en-US" dirty="0"/>
            </a:br>
            <a:r>
              <a:rPr lang="en-US" dirty="0"/>
              <a:t>which is  -1.111 x 2</a:t>
            </a:r>
            <a:r>
              <a:rPr lang="en-US" baseline="30000" dirty="0"/>
              <a:t>131–127</a:t>
            </a:r>
            <a:r>
              <a:rPr lang="en-US" dirty="0"/>
              <a:t> = </a:t>
            </a:r>
            <a:r>
              <a:rPr lang="en-US" dirty="0">
                <a:solidFill>
                  <a:srgbClr val="0000FF"/>
                </a:solidFill>
              </a:rPr>
              <a:t>-1.111 x 2</a:t>
            </a:r>
            <a:r>
              <a:rPr lang="en-US" baseline="30000" dirty="0">
                <a:solidFill>
                  <a:srgbClr val="0000FF"/>
                </a:solidFill>
              </a:rPr>
              <a:t>4</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266</a:t>
            </a:fld>
            <a:endParaRPr lang="en-US"/>
          </a:p>
        </p:txBody>
      </p:sp>
    </p:spTree>
    <p:extLst>
      <p:ext uri="{BB962C8B-B14F-4D97-AF65-F5344CB8AC3E}">
        <p14:creationId xmlns:p14="http://schemas.microsoft.com/office/powerpoint/2010/main" val="1360894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bases</a:t>
            </a:r>
          </a:p>
        </p:txBody>
      </p:sp>
      <p:sp>
        <p:nvSpPr>
          <p:cNvPr id="3" name="Content Placeholder 2"/>
          <p:cNvSpPr>
            <a:spLocks noGrp="1"/>
          </p:cNvSpPr>
          <p:nvPr>
            <p:ph idx="1"/>
          </p:nvPr>
        </p:nvSpPr>
        <p:spPr>
          <a:xfrm>
            <a:off x="457199" y="1160586"/>
            <a:ext cx="8350865" cy="5345092"/>
          </a:xfrm>
        </p:spPr>
        <p:txBody>
          <a:bodyPr>
            <a:normAutofit fontScale="92500" lnSpcReduction="10000"/>
          </a:bodyPr>
          <a:lstStyle/>
          <a:p>
            <a:r>
              <a:rPr lang="en-US" dirty="0"/>
              <a:t>Normalized, weighted positional form is</a:t>
            </a:r>
            <a:br>
              <a:rPr lang="en-US" dirty="0"/>
            </a:br>
            <a:r>
              <a:rPr lang="en-US" dirty="0"/>
              <a:t>d</a:t>
            </a:r>
            <a:r>
              <a:rPr lang="en-US" baseline="-25000" dirty="0"/>
              <a:t>0</a:t>
            </a:r>
            <a:r>
              <a:rPr lang="en-US" dirty="0"/>
              <a:t>r</a:t>
            </a:r>
            <a:r>
              <a:rPr lang="en-US" baseline="30000" dirty="0"/>
              <a:t>0</a:t>
            </a:r>
            <a:r>
              <a:rPr lang="en-US" dirty="0"/>
              <a:t> + d</a:t>
            </a:r>
            <a:r>
              <a:rPr lang="en-US" baseline="-25000" dirty="0"/>
              <a:t>-1</a:t>
            </a:r>
            <a:r>
              <a:rPr lang="en-US" dirty="0"/>
              <a:t>r</a:t>
            </a:r>
            <a:r>
              <a:rPr lang="en-US" baseline="30000" dirty="0"/>
              <a:t>-1</a:t>
            </a:r>
            <a:r>
              <a:rPr lang="en-US" dirty="0"/>
              <a:t> +…+ d</a:t>
            </a:r>
            <a:r>
              <a:rPr lang="en-US" baseline="-25000" dirty="0"/>
              <a:t>-</a:t>
            </a:r>
            <a:r>
              <a:rPr lang="en-US" baseline="-25000" dirty="0" err="1"/>
              <a:t>j</a:t>
            </a:r>
            <a:r>
              <a:rPr lang="en-US" dirty="0" err="1"/>
              <a:t>r</a:t>
            </a:r>
            <a:r>
              <a:rPr lang="en-US" baseline="30000" dirty="0"/>
              <a:t>-j </a:t>
            </a:r>
            <a:r>
              <a:rPr lang="en-US" dirty="0"/>
              <a:t> x </a:t>
            </a:r>
            <a:r>
              <a:rPr lang="en-US" dirty="0" err="1"/>
              <a:t>r</a:t>
            </a:r>
            <a:r>
              <a:rPr lang="en-US" baseline="30000" dirty="0" err="1"/>
              <a:t>B</a:t>
            </a:r>
            <a:r>
              <a:rPr lang="en-US" dirty="0"/>
              <a:t> = d</a:t>
            </a:r>
            <a:r>
              <a:rPr lang="en-US" baseline="-25000" dirty="0"/>
              <a:t>0</a:t>
            </a:r>
            <a:r>
              <a:rPr lang="en-US" dirty="0"/>
              <a:t>.d</a:t>
            </a:r>
            <a:r>
              <a:rPr lang="en-US" baseline="-25000" dirty="0"/>
              <a:t>-1</a:t>
            </a:r>
            <a:r>
              <a:rPr lang="is-IS" dirty="0"/>
              <a:t>…d</a:t>
            </a:r>
            <a:r>
              <a:rPr lang="is-IS" baseline="-25000" dirty="0"/>
              <a:t>-j</a:t>
            </a:r>
            <a:r>
              <a:rPr lang="is-IS" dirty="0"/>
              <a:t> x </a:t>
            </a:r>
            <a:r>
              <a:rPr lang="en-US" dirty="0" err="1"/>
              <a:t>r</a:t>
            </a:r>
            <a:r>
              <a:rPr lang="en-US" baseline="30000" dirty="0" err="1"/>
              <a:t>B</a:t>
            </a:r>
            <a:endParaRPr lang="en-US" dirty="0"/>
          </a:p>
          <a:p>
            <a:r>
              <a:rPr lang="en-US" dirty="0" err="1"/>
              <a:t>Denormalize</a:t>
            </a:r>
            <a:r>
              <a:rPr lang="en-US" dirty="0"/>
              <a:t> to obtain exponent=0</a:t>
            </a:r>
          </a:p>
          <a:p>
            <a:r>
              <a:rPr lang="en-US" dirty="0">
                <a:solidFill>
                  <a:srgbClr val="FF6600"/>
                </a:solidFill>
              </a:rPr>
              <a:t>2</a:t>
            </a:r>
            <a:r>
              <a:rPr lang="en-US" baseline="30000" dirty="0">
                <a:solidFill>
                  <a:srgbClr val="FF6600"/>
                </a:solidFill>
              </a:rPr>
              <a:t>0</a:t>
            </a:r>
            <a:r>
              <a:rPr lang="en-US" dirty="0">
                <a:solidFill>
                  <a:srgbClr val="FF6600"/>
                </a:solidFill>
              </a:rPr>
              <a:t> = Y</a:t>
            </a:r>
            <a:r>
              <a:rPr lang="en-US" baseline="30000" dirty="0">
                <a:solidFill>
                  <a:srgbClr val="FF6600"/>
                </a:solidFill>
              </a:rPr>
              <a:t>0</a:t>
            </a:r>
            <a:r>
              <a:rPr lang="en-US" dirty="0"/>
              <a:t> for any Y a positive integer, so</a:t>
            </a:r>
          </a:p>
          <a:p>
            <a:pPr lvl="1"/>
            <a:r>
              <a:rPr lang="en-US" dirty="0"/>
              <a:t>shift mantissa binary point to be compatible with 2</a:t>
            </a:r>
            <a:r>
              <a:rPr lang="en-US" baseline="30000" dirty="0"/>
              <a:t>0</a:t>
            </a:r>
            <a:endParaRPr lang="en-US" dirty="0"/>
          </a:p>
          <a:p>
            <a:pPr lvl="1"/>
            <a:r>
              <a:rPr lang="en-US" dirty="0"/>
              <a:t>now can replace base 2 with base Y as Y</a:t>
            </a:r>
            <a:r>
              <a:rPr lang="en-US" baseline="30000" dirty="0"/>
              <a:t>0</a:t>
            </a:r>
            <a:endParaRPr lang="en-US" dirty="0"/>
          </a:p>
          <a:p>
            <a:pPr lvl="1"/>
            <a:r>
              <a:rPr lang="en-US" dirty="0"/>
              <a:t>then convert mantissa from base 2 to base Y and re-</a:t>
            </a:r>
            <a:r>
              <a:rPr lang="en-US" dirty="0" err="1"/>
              <a:t>normallize</a:t>
            </a:r>
            <a:endParaRPr lang="en-US" dirty="0"/>
          </a:p>
          <a:p>
            <a:r>
              <a:rPr lang="en-US" dirty="0"/>
              <a:t>Example:	-</a:t>
            </a:r>
            <a:r>
              <a:rPr lang="en-US" dirty="0">
                <a:solidFill>
                  <a:srgbClr val="0000FF"/>
                </a:solidFill>
              </a:rPr>
              <a:t>1.111</a:t>
            </a:r>
            <a:r>
              <a:rPr lang="en-US" dirty="0"/>
              <a:t> x 2</a:t>
            </a:r>
            <a:r>
              <a:rPr lang="en-US" baseline="30000" dirty="0">
                <a:solidFill>
                  <a:srgbClr val="0000FF"/>
                </a:solidFill>
              </a:rPr>
              <a:t>4</a:t>
            </a:r>
            <a:r>
              <a:rPr lang="en-US" dirty="0"/>
              <a:t> =</a:t>
            </a:r>
            <a:r>
              <a:rPr lang="en-US" baseline="30000" dirty="0"/>
              <a:t> </a:t>
            </a:r>
            <a:r>
              <a:rPr lang="en-US" dirty="0"/>
              <a:t>-</a:t>
            </a:r>
            <a:r>
              <a:rPr lang="en-US" dirty="0">
                <a:solidFill>
                  <a:srgbClr val="0000FF"/>
                </a:solidFill>
              </a:rPr>
              <a:t>11110</a:t>
            </a:r>
            <a:r>
              <a:rPr lang="en-US" dirty="0"/>
              <a:t>.0 x </a:t>
            </a:r>
            <a:r>
              <a:rPr lang="en-US" dirty="0">
                <a:solidFill>
                  <a:srgbClr val="FF6600"/>
                </a:solidFill>
              </a:rPr>
              <a:t>2</a:t>
            </a:r>
            <a:r>
              <a:rPr lang="en-US" baseline="30000" dirty="0">
                <a:solidFill>
                  <a:srgbClr val="FF6600"/>
                </a:solidFill>
              </a:rPr>
              <a:t>0</a:t>
            </a:r>
            <a:r>
              <a:rPr lang="en-US" dirty="0"/>
              <a:t>						= -</a:t>
            </a:r>
            <a:r>
              <a:rPr lang="en-US" dirty="0">
                <a:solidFill>
                  <a:srgbClr val="0000FF"/>
                </a:solidFill>
              </a:rPr>
              <a:t>30</a:t>
            </a:r>
            <a:r>
              <a:rPr lang="en-US" dirty="0"/>
              <a:t>.0 x </a:t>
            </a:r>
            <a:r>
              <a:rPr lang="en-US" dirty="0">
                <a:solidFill>
                  <a:srgbClr val="FF6600"/>
                </a:solidFill>
              </a:rPr>
              <a:t>10</a:t>
            </a:r>
            <a:r>
              <a:rPr lang="en-US" baseline="30000" dirty="0">
                <a:solidFill>
                  <a:srgbClr val="FF6600"/>
                </a:solidFill>
              </a:rPr>
              <a:t>0</a:t>
            </a:r>
            <a:r>
              <a:rPr lang="en-US" dirty="0"/>
              <a:t>						= </a:t>
            </a:r>
            <a:r>
              <a:rPr lang="en-US" dirty="0">
                <a:solidFill>
                  <a:srgbClr val="0000FF"/>
                </a:solidFill>
              </a:rPr>
              <a:t>-3.0 x 10</a:t>
            </a:r>
            <a:r>
              <a:rPr lang="en-US" baseline="30000" dirty="0">
                <a:solidFill>
                  <a:srgbClr val="0000FF"/>
                </a:solidFill>
              </a:rPr>
              <a:t>1</a:t>
            </a:r>
            <a:endParaRPr lang="en-US" dirty="0">
              <a:solidFill>
                <a:srgbClr val="0000FF"/>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267</a:t>
            </a:fld>
            <a:endParaRPr lang="en-US"/>
          </a:p>
        </p:txBody>
      </p:sp>
    </p:spTree>
    <p:extLst>
      <p:ext uri="{BB962C8B-B14F-4D97-AF65-F5344CB8AC3E}">
        <p14:creationId xmlns:p14="http://schemas.microsoft.com/office/powerpoint/2010/main" val="185646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decimal scientific to FP</a:t>
            </a:r>
          </a:p>
        </p:txBody>
      </p:sp>
      <p:sp>
        <p:nvSpPr>
          <p:cNvPr id="3" name="Content Placeholder 2"/>
          <p:cNvSpPr>
            <a:spLocks noGrp="1"/>
          </p:cNvSpPr>
          <p:nvPr>
            <p:ph idx="1"/>
          </p:nvPr>
        </p:nvSpPr>
        <p:spPr>
          <a:xfrm>
            <a:off x="457200" y="1222963"/>
            <a:ext cx="8229600" cy="5498511"/>
          </a:xfrm>
        </p:spPr>
        <p:txBody>
          <a:bodyPr>
            <a:normAutofit fontScale="77500" lnSpcReduction="20000"/>
          </a:bodyPr>
          <a:lstStyle/>
          <a:p>
            <a:r>
              <a:rPr lang="en-US" dirty="0"/>
              <a:t>What bit string represents -9.175 x 10</a:t>
            </a:r>
            <a:r>
              <a:rPr lang="en-US" baseline="30000" dirty="0"/>
              <a:t>1</a:t>
            </a:r>
            <a:r>
              <a:rPr lang="en-US" dirty="0"/>
              <a:t> in IEEE FP?</a:t>
            </a:r>
          </a:p>
          <a:p>
            <a:r>
              <a:rPr lang="en-US" dirty="0"/>
              <a:t>Step 1:  determine sign bit   Sign = –</a:t>
            </a:r>
          </a:p>
          <a:p>
            <a:r>
              <a:rPr lang="en-US" dirty="0"/>
              <a:t>Step 2:  express -9.175 x 10</a:t>
            </a:r>
            <a:r>
              <a:rPr lang="en-US" baseline="30000" dirty="0"/>
              <a:t>1</a:t>
            </a:r>
            <a:r>
              <a:rPr lang="en-US" dirty="0"/>
              <a:t> using x10</a:t>
            </a:r>
            <a:r>
              <a:rPr lang="en-US" baseline="30000" dirty="0"/>
              <a:t>0</a:t>
            </a:r>
            <a:r>
              <a:rPr lang="en-US" dirty="0"/>
              <a:t>:  91.75 x10</a:t>
            </a:r>
            <a:r>
              <a:rPr lang="en-US" baseline="30000" dirty="0"/>
              <a:t>0</a:t>
            </a:r>
            <a:endParaRPr lang="en-US" dirty="0"/>
          </a:p>
          <a:p>
            <a:r>
              <a:rPr lang="en-US" dirty="0"/>
              <a:t>Step 3:  convert integer &amp; fraction of 91.75 to binary 						1011011.11 x10</a:t>
            </a:r>
            <a:r>
              <a:rPr lang="en-US" baseline="30000" dirty="0"/>
              <a:t>0</a:t>
            </a:r>
            <a:r>
              <a:rPr lang="en-US" dirty="0"/>
              <a:t> or, equally, x2</a:t>
            </a:r>
            <a:r>
              <a:rPr lang="en-US" baseline="30000" dirty="0"/>
              <a:t>0</a:t>
            </a:r>
            <a:endParaRPr lang="en-US" dirty="0"/>
          </a:p>
          <a:p>
            <a:r>
              <a:rPr lang="en-US" dirty="0"/>
              <a:t>Step 4:  normalize binary rational number and use 2</a:t>
            </a:r>
            <a:r>
              <a:rPr lang="en-US" baseline="30000" dirty="0"/>
              <a:t>a</a:t>
            </a:r>
            <a:br>
              <a:rPr lang="en-US" dirty="0"/>
            </a:br>
            <a:r>
              <a:rPr lang="en-US" dirty="0"/>
              <a:t>						1.01101111 x 2</a:t>
            </a:r>
            <a:r>
              <a:rPr lang="en-US" baseline="30000" dirty="0"/>
              <a:t>6</a:t>
            </a:r>
          </a:p>
          <a:p>
            <a:r>
              <a:rPr lang="en-US" dirty="0"/>
              <a:t>Step 5:  compute E=</a:t>
            </a:r>
            <a:r>
              <a:rPr lang="en-US" dirty="0" err="1"/>
              <a:t>e+Bias</a:t>
            </a:r>
            <a:r>
              <a:rPr lang="en-US" dirty="0"/>
              <a:t>=6+127=133= 10000101</a:t>
            </a:r>
          </a:p>
          <a:p>
            <a:r>
              <a:rPr lang="en-US" dirty="0"/>
              <a:t>Step 6:  strip mantissa of MSB 1. and assemble fields</a:t>
            </a:r>
            <a:br>
              <a:rPr lang="en-US" dirty="0"/>
            </a:br>
            <a:r>
              <a:rPr lang="en-US" dirty="0"/>
              <a:t>                    1  10000101  01101111000000000000000</a:t>
            </a:r>
            <a:br>
              <a:rPr lang="en-US" dirty="0"/>
            </a:br>
            <a:r>
              <a:rPr lang="en-US" dirty="0">
                <a:solidFill>
                  <a:srgbClr val="0000FF"/>
                </a:solidFill>
              </a:rPr>
              <a:t>regrouped 1100 0010 1011 0111 1000 0000 0000 0000</a:t>
            </a:r>
            <a:br>
              <a:rPr lang="en-US" dirty="0"/>
            </a:br>
            <a:r>
              <a:rPr lang="en-US" dirty="0"/>
              <a:t>in hex    0x    C        2       B        7        8        0       0        0</a:t>
            </a:r>
            <a:br>
              <a:rPr lang="en-US" dirty="0"/>
            </a:br>
            <a:r>
              <a:rPr lang="en-US" dirty="0">
                <a:solidFill>
                  <a:srgbClr val="0000FF"/>
                </a:solidFill>
              </a:rPr>
              <a:t>or           OxC2B78000</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268</a:t>
            </a:fld>
            <a:endParaRPr lang="en-US"/>
          </a:p>
        </p:txBody>
      </p:sp>
    </p:spTree>
    <p:extLst>
      <p:ext uri="{BB962C8B-B14F-4D97-AF65-F5344CB8AC3E}">
        <p14:creationId xmlns:p14="http://schemas.microsoft.com/office/powerpoint/2010/main" val="84062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87070"/>
            <a:ext cx="8240861" cy="745196"/>
          </a:xfrm>
        </p:spPr>
        <p:txBody>
          <a:bodyPr>
            <a:normAutofit/>
          </a:bodyPr>
          <a:lstStyle/>
          <a:p>
            <a:r>
              <a:rPr lang="en-US" sz="3200" dirty="0"/>
              <a:t>Steps in IEEE floating point ADD and SUB</a:t>
            </a:r>
          </a:p>
        </p:txBody>
      </p:sp>
      <p:sp>
        <p:nvSpPr>
          <p:cNvPr id="3" name="Content Placeholder 2"/>
          <p:cNvSpPr>
            <a:spLocks noGrp="1"/>
          </p:cNvSpPr>
          <p:nvPr>
            <p:ph idx="1"/>
          </p:nvPr>
        </p:nvSpPr>
        <p:spPr>
          <a:xfrm>
            <a:off x="486830" y="1099627"/>
            <a:ext cx="8378874" cy="4924814"/>
          </a:xfrm>
        </p:spPr>
        <p:txBody>
          <a:bodyPr/>
          <a:lstStyle/>
          <a:p>
            <a:r>
              <a:rPr lang="en-US" dirty="0"/>
              <a:t>Align mantissas of operands (shift left or right)</a:t>
            </a:r>
          </a:p>
          <a:p>
            <a:r>
              <a:rPr lang="en-US" dirty="0"/>
              <a:t>Add or subtract mantissas as usual</a:t>
            </a:r>
          </a:p>
          <a:p>
            <a:r>
              <a:rPr lang="en-US" dirty="0"/>
              <a:t>Normalize mantissa of result (shift again)</a:t>
            </a:r>
          </a:p>
          <a:p>
            <a:r>
              <a:rPr lang="en-US" dirty="0"/>
              <a:t>Round mantissa of result</a:t>
            </a:r>
          </a:p>
          <a:p>
            <a:r>
              <a:rPr lang="en-US" dirty="0"/>
              <a:t>Check for overflow or underflow and other runtime anomalies (override bits in result as required)</a:t>
            </a:r>
            <a:br>
              <a:rPr lang="en-US" dirty="0"/>
            </a:br>
            <a:br>
              <a:rPr lang="en-US" dirty="0"/>
            </a:br>
            <a:r>
              <a:rPr lang="en-US" dirty="0">
                <a:solidFill>
                  <a:srgbClr val="0432FF"/>
                </a:solidFill>
              </a:rPr>
              <a:t>Quite different from and more complex than integer addition and subtraction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269</a:t>
            </a:fld>
            <a:endParaRPr lang="en-US"/>
          </a:p>
        </p:txBody>
      </p:sp>
    </p:spTree>
    <p:extLst>
      <p:ext uri="{BB962C8B-B14F-4D97-AF65-F5344CB8AC3E}">
        <p14:creationId xmlns:p14="http://schemas.microsoft.com/office/powerpoint/2010/main" val="967220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There are many representational forms</a:t>
            </a:r>
          </a:p>
          <a:p>
            <a:r>
              <a:rPr lang="en-US" dirty="0"/>
              <a:t>All programmers can expect to work with character, integer, and floating point data representations</a:t>
            </a:r>
          </a:p>
          <a:p>
            <a:r>
              <a:rPr lang="en-US" dirty="0">
                <a:solidFill>
                  <a:srgbClr val="000000"/>
                </a:solidFill>
              </a:rPr>
              <a:t>Some programming tasks benefit from specialized representational forms (BCD, etc.)</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270</a:t>
            </a:fld>
            <a:endParaRPr lang="en-US"/>
          </a:p>
        </p:txBody>
      </p:sp>
    </p:spTree>
    <p:extLst>
      <p:ext uri="{BB962C8B-B14F-4D97-AF65-F5344CB8AC3E}">
        <p14:creationId xmlns:p14="http://schemas.microsoft.com/office/powerpoint/2010/main" val="1831491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Hexadecimal </a:t>
            </a:r>
            <a:r>
              <a:rPr lang="en-US" dirty="0">
                <a:solidFill>
                  <a:srgbClr val="008F00"/>
                </a:solidFill>
              </a:rPr>
              <a:t>notation</a:t>
            </a:r>
            <a:r>
              <a:rPr lang="en-US" dirty="0"/>
              <a:t>, hex for short</a:t>
            </a:r>
          </a:p>
        </p:txBody>
      </p:sp>
      <p:sp>
        <p:nvSpPr>
          <p:cNvPr id="3" name="Content Placeholder 2"/>
          <p:cNvSpPr>
            <a:spLocks noGrp="1"/>
          </p:cNvSpPr>
          <p:nvPr>
            <p:ph idx="1"/>
          </p:nvPr>
        </p:nvSpPr>
        <p:spPr>
          <a:xfrm>
            <a:off x="486830" y="1077051"/>
            <a:ext cx="8247965" cy="5334068"/>
          </a:xfrm>
        </p:spPr>
        <p:txBody>
          <a:bodyPr/>
          <a:lstStyle/>
          <a:p>
            <a:pPr>
              <a:lnSpc>
                <a:spcPts val="3000"/>
              </a:lnSpc>
              <a:spcBef>
                <a:spcPts val="72"/>
              </a:spcBef>
            </a:pPr>
            <a:r>
              <a:rPr lang="en-US" sz="2800" dirty="0"/>
              <a:t>Writing long bit strings is tedious and error prone</a:t>
            </a:r>
          </a:p>
          <a:p>
            <a:pPr>
              <a:lnSpc>
                <a:spcPts val="3000"/>
              </a:lnSpc>
              <a:spcBef>
                <a:spcPts val="72"/>
              </a:spcBef>
            </a:pPr>
            <a:r>
              <a:rPr lang="en-US" sz="2800" dirty="0">
                <a:solidFill>
                  <a:srgbClr val="0432FF"/>
                </a:solidFill>
              </a:rPr>
              <a:t>Hexadecimal notation </a:t>
            </a:r>
            <a:r>
              <a:rPr lang="en-US" sz="2800" dirty="0"/>
              <a:t>(</a:t>
            </a:r>
            <a:r>
              <a:rPr lang="en-US" sz="2800" dirty="0">
                <a:solidFill>
                  <a:srgbClr val="0432FF"/>
                </a:solidFill>
              </a:rPr>
              <a:t>hex </a:t>
            </a:r>
            <a:r>
              <a:rPr lang="en-US" sz="2800" dirty="0"/>
              <a:t>for short) encodes a group of 4 consecutive bits as one character from the base 16 digits 0,1,2,3,4,5,6,7,8,9,A,B,C,D,E,F</a:t>
            </a:r>
          </a:p>
          <a:p>
            <a:pPr lvl="1">
              <a:lnSpc>
                <a:spcPts val="3000"/>
              </a:lnSpc>
              <a:spcBef>
                <a:spcPts val="72"/>
              </a:spcBef>
            </a:pPr>
            <a:r>
              <a:rPr lang="en-US" sz="2400" dirty="0"/>
              <a:t>A bit string written in hex notation still has no meaning</a:t>
            </a:r>
          </a:p>
          <a:p>
            <a:pPr lvl="1">
              <a:lnSpc>
                <a:spcPts val="3000"/>
              </a:lnSpc>
              <a:spcBef>
                <a:spcPts val="72"/>
              </a:spcBef>
            </a:pPr>
            <a:r>
              <a:rPr lang="en-US" sz="2400" dirty="0"/>
              <a:t>A notation system confers no meaning</a:t>
            </a:r>
          </a:p>
          <a:p>
            <a:pPr lvl="1">
              <a:lnSpc>
                <a:spcPts val="3000"/>
              </a:lnSpc>
              <a:spcBef>
                <a:spcPts val="72"/>
              </a:spcBef>
            </a:pPr>
            <a:r>
              <a:rPr lang="en-US" sz="2400" dirty="0"/>
              <a:t>Hex is just a more compact and easy way to write bits</a:t>
            </a:r>
            <a:br>
              <a:rPr lang="en-US" sz="2400" dirty="0"/>
            </a:br>
            <a:r>
              <a:rPr lang="en-US" sz="2400" dirty="0"/>
              <a:t> </a:t>
            </a:r>
          </a:p>
          <a:p>
            <a:pPr>
              <a:lnSpc>
                <a:spcPts val="3000"/>
              </a:lnSpc>
              <a:spcBef>
                <a:spcPts val="72"/>
              </a:spcBef>
            </a:pPr>
            <a:r>
              <a:rPr lang="en-US" sz="2800" dirty="0"/>
              <a:t>Example</a:t>
            </a:r>
          </a:p>
          <a:p>
            <a:pPr lvl="1">
              <a:lnSpc>
                <a:spcPts val="3000"/>
              </a:lnSpc>
              <a:spcBef>
                <a:spcPts val="72"/>
              </a:spcBef>
            </a:pPr>
            <a:r>
              <a:rPr lang="en-US" sz="2400" dirty="0"/>
              <a:t>DEC49  encodes the bit string</a:t>
            </a:r>
            <a:br>
              <a:rPr lang="en-US" sz="2400" dirty="0"/>
            </a:br>
            <a:r>
              <a:rPr lang="en-US" sz="2400" dirty="0"/>
              <a:t> 1101  1110  1100  0100  1001</a:t>
            </a:r>
            <a:br>
              <a:rPr lang="en-US" sz="2400" dirty="0"/>
            </a:br>
            <a:r>
              <a:rPr lang="en-US" sz="2400" dirty="0"/>
              <a:t>     D        E         C         4        9</a:t>
            </a:r>
          </a:p>
          <a:p>
            <a:pPr>
              <a:lnSpc>
                <a:spcPts val="3000"/>
              </a:lnSpc>
              <a:spcBef>
                <a:spcPts val="72"/>
              </a:spcBef>
            </a:pPr>
            <a:r>
              <a:rPr lang="en-US" sz="2800" dirty="0">
                <a:solidFill>
                  <a:srgbClr val="00B050"/>
                </a:solidFill>
              </a:rPr>
              <a:t>Practice converting between hex and binary</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220</a:t>
            </a:fld>
            <a:endParaRPr lang="en-US"/>
          </a:p>
        </p:txBody>
      </p:sp>
    </p:spTree>
    <p:extLst>
      <p:ext uri="{BB962C8B-B14F-4D97-AF65-F5344CB8AC3E}">
        <p14:creationId xmlns:p14="http://schemas.microsoft.com/office/powerpoint/2010/main" val="140829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Number representation schemes</a:t>
            </a:r>
          </a:p>
        </p:txBody>
      </p:sp>
      <p:sp>
        <p:nvSpPr>
          <p:cNvPr id="3" name="Content Placeholder 2"/>
          <p:cNvSpPr>
            <a:spLocks noGrp="1"/>
          </p:cNvSpPr>
          <p:nvPr>
            <p:ph idx="1"/>
          </p:nvPr>
        </p:nvSpPr>
        <p:spPr>
          <a:xfrm>
            <a:off x="457200" y="1336437"/>
            <a:ext cx="8493760" cy="5085080"/>
          </a:xfrm>
        </p:spPr>
        <p:txBody>
          <a:bodyPr>
            <a:normAutofit fontScale="92500"/>
          </a:bodyPr>
          <a:lstStyle/>
          <a:p>
            <a:r>
              <a:rPr lang="en-US" dirty="0"/>
              <a:t>There are </a:t>
            </a:r>
            <a:r>
              <a:rPr lang="en-US" i="1" dirty="0">
                <a:solidFill>
                  <a:srgbClr val="FF0000"/>
                </a:solidFill>
              </a:rPr>
              <a:t>stunningly many </a:t>
            </a:r>
            <a:r>
              <a:rPr lang="en-US" dirty="0"/>
              <a:t>different ways to represent numbers</a:t>
            </a:r>
          </a:p>
          <a:p>
            <a:r>
              <a:rPr lang="en-US" dirty="0"/>
              <a:t>We will cover the </a:t>
            </a:r>
            <a:r>
              <a:rPr lang="en-US" dirty="0">
                <a:solidFill>
                  <a:srgbClr val="0432FF"/>
                </a:solidFill>
              </a:rPr>
              <a:t>most widely used weighted positional systems </a:t>
            </a:r>
            <a:r>
              <a:rPr lang="en-US" dirty="0"/>
              <a:t>in computers</a:t>
            </a:r>
          </a:p>
          <a:p>
            <a:r>
              <a:rPr lang="en-US" dirty="0">
                <a:solidFill>
                  <a:srgbClr val="00B050"/>
                </a:solidFill>
              </a:rPr>
              <a:t>Number representation schemes are designed </a:t>
            </a:r>
            <a:r>
              <a:rPr lang="en-US" dirty="0"/>
              <a:t>to have desirable characteristics</a:t>
            </a:r>
          </a:p>
          <a:p>
            <a:pPr lvl="1"/>
            <a:r>
              <a:rPr lang="en-US" dirty="0"/>
              <a:t>Want fast negation?  You can have it</a:t>
            </a:r>
          </a:p>
          <a:p>
            <a:pPr lvl="1"/>
            <a:r>
              <a:rPr lang="en-US" dirty="0"/>
              <a:t>Want one circuit that both adds and subtracts?  OK</a:t>
            </a:r>
          </a:p>
          <a:p>
            <a:pPr lvl="1"/>
            <a:r>
              <a:rPr lang="en-US" dirty="0"/>
              <a:t>Want to never have carry bits?  Can do</a:t>
            </a:r>
          </a:p>
          <a:p>
            <a:r>
              <a:rPr lang="en-US" sz="3000" dirty="0">
                <a:solidFill>
                  <a:srgbClr val="7030A0"/>
                </a:solidFill>
              </a:rPr>
              <a:t>What do you want from your number representation?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221</a:t>
            </a:fld>
            <a:endParaRPr lang="en-US"/>
          </a:p>
        </p:txBody>
      </p:sp>
    </p:spTree>
    <p:extLst>
      <p:ext uri="{BB962C8B-B14F-4D97-AF65-F5344CB8AC3E}">
        <p14:creationId xmlns:p14="http://schemas.microsoft.com/office/powerpoint/2010/main" val="92232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The binary weighted positional system</a:t>
            </a:r>
          </a:p>
        </p:txBody>
      </p:sp>
      <p:pic>
        <p:nvPicPr>
          <p:cNvPr id="6" name="Content Placeholder 5" descr="figure-3.2.jpeg"/>
          <p:cNvPicPr>
            <a:picLocks noGrp="1" noChangeAspect="1"/>
          </p:cNvPicPr>
          <p:nvPr>
            <p:ph idx="1"/>
          </p:nvPr>
        </p:nvPicPr>
        <p:blipFill rotWithShape="1">
          <a:blip r:embed="rId2">
            <a:extLst>
              <a:ext uri="{28A0092B-C50C-407E-A947-70E740481C1C}">
                <a14:useLocalDpi xmlns:a14="http://schemas.microsoft.com/office/drawing/2010/main" val="0"/>
              </a:ext>
            </a:extLst>
          </a:blip>
          <a:srcRect l="8777" t="2181" r="9051" b="2158"/>
          <a:stretch/>
        </p:blipFill>
        <p:spPr>
          <a:xfrm>
            <a:off x="1210733" y="3607274"/>
            <a:ext cx="6777568" cy="2398527"/>
          </a:xfrm>
        </p:spPr>
      </p:pic>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222</a:t>
            </a:fld>
            <a:endParaRPr lang="en-US"/>
          </a:p>
        </p:txBody>
      </p:sp>
      <p:sp>
        <p:nvSpPr>
          <p:cNvPr id="7" name="TextBox 6"/>
          <p:cNvSpPr txBox="1"/>
          <p:nvPr/>
        </p:nvSpPr>
        <p:spPr>
          <a:xfrm>
            <a:off x="6825522" y="2683944"/>
            <a:ext cx="1162778" cy="923330"/>
          </a:xfrm>
          <a:prstGeom prst="rect">
            <a:avLst/>
          </a:prstGeom>
          <a:noFill/>
        </p:spPr>
        <p:txBody>
          <a:bodyPr wrap="square" rtlCol="0">
            <a:spAutoFit/>
          </a:bodyPr>
          <a:lstStyle/>
          <a:p>
            <a:r>
              <a:rPr lang="en-US" dirty="0">
                <a:solidFill>
                  <a:srgbClr val="FF6600"/>
                </a:solidFill>
              </a:rPr>
              <a:t>Least significant bit (</a:t>
            </a:r>
            <a:r>
              <a:rPr lang="en-US" dirty="0" err="1">
                <a:solidFill>
                  <a:srgbClr val="FF6600"/>
                </a:solidFill>
              </a:rPr>
              <a:t>LSB</a:t>
            </a:r>
            <a:r>
              <a:rPr lang="en-US" dirty="0">
                <a:solidFill>
                  <a:srgbClr val="FF6600"/>
                </a:solidFill>
              </a:rPr>
              <a:t>)</a:t>
            </a:r>
          </a:p>
        </p:txBody>
      </p:sp>
      <p:sp>
        <p:nvSpPr>
          <p:cNvPr id="8" name="TextBox 7"/>
          <p:cNvSpPr txBox="1"/>
          <p:nvPr/>
        </p:nvSpPr>
        <p:spPr>
          <a:xfrm>
            <a:off x="1311468" y="2683944"/>
            <a:ext cx="1162778" cy="923330"/>
          </a:xfrm>
          <a:prstGeom prst="rect">
            <a:avLst/>
          </a:prstGeom>
          <a:noFill/>
        </p:spPr>
        <p:txBody>
          <a:bodyPr wrap="square" rtlCol="0">
            <a:spAutoFit/>
          </a:bodyPr>
          <a:lstStyle/>
          <a:p>
            <a:r>
              <a:rPr lang="en-US" dirty="0">
                <a:solidFill>
                  <a:srgbClr val="FF6600"/>
                </a:solidFill>
              </a:rPr>
              <a:t>Most significant bit (</a:t>
            </a:r>
            <a:r>
              <a:rPr lang="en-US" dirty="0" err="1">
                <a:solidFill>
                  <a:srgbClr val="FF6600"/>
                </a:solidFill>
              </a:rPr>
              <a:t>MSB</a:t>
            </a:r>
            <a:r>
              <a:rPr lang="en-US" dirty="0">
                <a:solidFill>
                  <a:srgbClr val="FF6600"/>
                </a:solidFill>
              </a:rPr>
              <a:t>)</a:t>
            </a:r>
          </a:p>
        </p:txBody>
      </p:sp>
      <p:sp>
        <p:nvSpPr>
          <p:cNvPr id="9" name="TextBox 8"/>
          <p:cNvSpPr txBox="1"/>
          <p:nvPr/>
        </p:nvSpPr>
        <p:spPr>
          <a:xfrm>
            <a:off x="1422400" y="4291764"/>
            <a:ext cx="7073900" cy="892552"/>
          </a:xfrm>
          <a:prstGeom prst="rect">
            <a:avLst/>
          </a:prstGeom>
          <a:noFill/>
        </p:spPr>
        <p:txBody>
          <a:bodyPr wrap="square" rtlCol="0">
            <a:spAutoFit/>
          </a:bodyPr>
          <a:lstStyle/>
          <a:p>
            <a:r>
              <a:rPr lang="en-US" sz="2800" spc="-20" dirty="0">
                <a:solidFill>
                  <a:srgbClr val="FF6600"/>
                </a:solidFill>
              </a:rPr>
              <a:t>     0            0          1            0           1           1</a:t>
            </a:r>
            <a:br>
              <a:rPr lang="en-US" sz="2800" spc="-20" dirty="0">
                <a:solidFill>
                  <a:srgbClr val="FF6600"/>
                </a:solidFill>
              </a:rPr>
            </a:br>
            <a:r>
              <a:rPr lang="en-US" sz="2400" spc="-20" dirty="0">
                <a:solidFill>
                  <a:srgbClr val="FF6600"/>
                </a:solidFill>
              </a:rPr>
              <a:t>is interpreted as 0</a:t>
            </a:r>
            <a:r>
              <a:rPr lang="en-US" spc="-20" dirty="0">
                <a:solidFill>
                  <a:srgbClr val="FF6600"/>
                </a:solidFill>
              </a:rPr>
              <a:t>x2</a:t>
            </a:r>
            <a:r>
              <a:rPr lang="en-US" sz="2400" spc="-20" baseline="30000" dirty="0">
                <a:solidFill>
                  <a:srgbClr val="FF6600"/>
                </a:solidFill>
              </a:rPr>
              <a:t>5 </a:t>
            </a:r>
            <a:r>
              <a:rPr lang="en-US" sz="2400" spc="-20" dirty="0">
                <a:solidFill>
                  <a:srgbClr val="FF6600"/>
                </a:solidFill>
              </a:rPr>
              <a:t>+ 0</a:t>
            </a:r>
            <a:r>
              <a:rPr lang="en-US" spc="-20" dirty="0">
                <a:solidFill>
                  <a:srgbClr val="FF6600"/>
                </a:solidFill>
              </a:rPr>
              <a:t>x2</a:t>
            </a:r>
            <a:r>
              <a:rPr lang="en-US" sz="2400" spc="-20" baseline="30000" dirty="0">
                <a:solidFill>
                  <a:srgbClr val="FF6600"/>
                </a:solidFill>
              </a:rPr>
              <a:t>4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3 </a:t>
            </a:r>
            <a:r>
              <a:rPr lang="en-US" sz="2400" spc="-20" dirty="0">
                <a:solidFill>
                  <a:srgbClr val="FF6600"/>
                </a:solidFill>
              </a:rPr>
              <a:t>+ 0</a:t>
            </a:r>
            <a:r>
              <a:rPr lang="en-US" spc="-20" dirty="0">
                <a:solidFill>
                  <a:srgbClr val="FF6600"/>
                </a:solidFill>
              </a:rPr>
              <a:t>x2</a:t>
            </a:r>
            <a:r>
              <a:rPr lang="en-US" sz="2400" spc="-20" baseline="30000" dirty="0">
                <a:solidFill>
                  <a:srgbClr val="FF6600"/>
                </a:solidFill>
              </a:rPr>
              <a:t>2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1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0</a:t>
            </a:r>
            <a:r>
              <a:rPr lang="en-US" sz="2400" spc="-20" dirty="0">
                <a:solidFill>
                  <a:srgbClr val="FF6600"/>
                </a:solidFill>
              </a:rPr>
              <a:t>= 11</a:t>
            </a:r>
            <a:endParaRPr lang="en-US" sz="2800" spc="-20" dirty="0">
              <a:solidFill>
                <a:srgbClr val="FF6600"/>
              </a:solidFill>
            </a:endParaRPr>
          </a:p>
        </p:txBody>
      </p:sp>
      <p:sp>
        <p:nvSpPr>
          <p:cNvPr id="10" name="TextBox 9"/>
          <p:cNvSpPr txBox="1"/>
          <p:nvPr/>
        </p:nvSpPr>
        <p:spPr>
          <a:xfrm>
            <a:off x="486830" y="1231070"/>
            <a:ext cx="8009470" cy="1200329"/>
          </a:xfrm>
          <a:prstGeom prst="rect">
            <a:avLst/>
          </a:prstGeom>
          <a:noFill/>
        </p:spPr>
        <p:txBody>
          <a:bodyPr wrap="square" rtlCol="0">
            <a:spAutoFit/>
          </a:bodyPr>
          <a:lstStyle/>
          <a:p>
            <a:r>
              <a:rPr lang="en-US" sz="2400" dirty="0"/>
              <a:t>– Binary representation chosen to match binary logic circuits</a:t>
            </a:r>
          </a:p>
          <a:p>
            <a:r>
              <a:rPr lang="en-US" sz="2400" dirty="0"/>
              <a:t>– Weighted-positional system chosen so number of digits is</a:t>
            </a:r>
            <a:br>
              <a:rPr lang="en-US" sz="2400" dirty="0"/>
            </a:br>
            <a:r>
              <a:rPr lang="en-US" sz="2400" dirty="0"/>
              <a:t>    ⌈ log</a:t>
            </a:r>
            <a:r>
              <a:rPr lang="en-US" sz="2400" baseline="-25000" dirty="0"/>
              <a:t>2</a:t>
            </a:r>
            <a:r>
              <a:rPr lang="en-US" sz="2400" dirty="0"/>
              <a:t> |</a:t>
            </a:r>
            <a:r>
              <a:rPr lang="en-US" sz="2400" i="1" dirty="0"/>
              <a:t>number</a:t>
            </a:r>
            <a:r>
              <a:rPr lang="en-US" sz="2400" dirty="0"/>
              <a:t>| ⌉ , ceiling of logarithm of number magnitude </a:t>
            </a:r>
          </a:p>
        </p:txBody>
      </p:sp>
    </p:spTree>
    <p:extLst>
      <p:ext uri="{BB962C8B-B14F-4D97-AF65-F5344CB8AC3E}">
        <p14:creationId xmlns:p14="http://schemas.microsoft.com/office/powerpoint/2010/main" val="1864605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Weighted positional forms for CS250</a:t>
            </a:r>
          </a:p>
        </p:txBody>
      </p:sp>
      <p:sp>
        <p:nvSpPr>
          <p:cNvPr id="3" name="Content Placeholder 2"/>
          <p:cNvSpPr>
            <a:spLocks noGrp="1"/>
          </p:cNvSpPr>
          <p:nvPr>
            <p:ph idx="1"/>
          </p:nvPr>
        </p:nvSpPr>
        <p:spPr>
          <a:xfrm>
            <a:off x="457200" y="1336437"/>
            <a:ext cx="8493760" cy="5085080"/>
          </a:xfrm>
        </p:spPr>
        <p:txBody>
          <a:bodyPr>
            <a:normAutofit/>
          </a:bodyPr>
          <a:lstStyle/>
          <a:p>
            <a:r>
              <a:rPr lang="en-US" dirty="0"/>
              <a:t>Our focus is these weighted positional forms</a:t>
            </a:r>
          </a:p>
          <a:p>
            <a:pPr lvl="1"/>
            <a:r>
              <a:rPr lang="en-US" dirty="0">
                <a:solidFill>
                  <a:srgbClr val="0432FF"/>
                </a:solidFill>
              </a:rPr>
              <a:t>Unsigned</a:t>
            </a:r>
            <a:r>
              <a:rPr lang="en-US" dirty="0"/>
              <a:t>:  binary digits interpreted as binary digits; only can represent positive integers</a:t>
            </a:r>
          </a:p>
          <a:p>
            <a:pPr lvl="1"/>
            <a:r>
              <a:rPr lang="en-US" dirty="0">
                <a:solidFill>
                  <a:srgbClr val="0432FF"/>
                </a:solidFill>
              </a:rPr>
              <a:t>Signed</a:t>
            </a:r>
            <a:r>
              <a:rPr lang="en-US" dirty="0"/>
              <a:t>:  one or more digits represent a + or – sign </a:t>
            </a:r>
          </a:p>
          <a:p>
            <a:pPr lvl="2"/>
            <a:r>
              <a:rPr lang="en-US" dirty="0">
                <a:solidFill>
                  <a:srgbClr val="0432FF"/>
                </a:solidFill>
              </a:rPr>
              <a:t>Sign-magnitude</a:t>
            </a:r>
            <a:r>
              <a:rPr lang="en-US" dirty="0"/>
              <a:t>:  leftmost digit is an explicit sign</a:t>
            </a:r>
          </a:p>
          <a:p>
            <a:pPr lvl="2"/>
            <a:r>
              <a:rPr lang="en-US" dirty="0">
                <a:solidFill>
                  <a:srgbClr val="0432FF"/>
                </a:solidFill>
              </a:rPr>
              <a:t>1’s complement </a:t>
            </a:r>
            <a:r>
              <a:rPr lang="en-US" dirty="0"/>
              <a:t>(a.k.a. diminished radix complement)</a:t>
            </a:r>
            <a:endParaRPr lang="en-US" dirty="0">
              <a:solidFill>
                <a:srgbClr val="0432FF"/>
              </a:solidFill>
            </a:endParaRPr>
          </a:p>
          <a:p>
            <a:pPr lvl="2"/>
            <a:r>
              <a:rPr lang="en-US" dirty="0">
                <a:solidFill>
                  <a:srgbClr val="0432FF"/>
                </a:solidFill>
              </a:rPr>
              <a:t>2’s complement  </a:t>
            </a:r>
            <a:r>
              <a:rPr lang="en-US" dirty="0"/>
              <a:t>(also called radix complement)</a:t>
            </a:r>
          </a:p>
          <a:p>
            <a:pPr lvl="2"/>
            <a:r>
              <a:rPr lang="en-US" dirty="0">
                <a:solidFill>
                  <a:srgbClr val="0432FF"/>
                </a:solidFill>
              </a:rPr>
              <a:t>BCD</a:t>
            </a:r>
            <a:r>
              <a:rPr lang="en-US" dirty="0"/>
              <a:t>:  encodes decimal digits to support decimal math</a:t>
            </a:r>
          </a:p>
          <a:p>
            <a:pPr lvl="2"/>
            <a:r>
              <a:rPr lang="en-US" dirty="0">
                <a:solidFill>
                  <a:srgbClr val="0432FF"/>
                </a:solidFill>
              </a:rPr>
              <a:t>IEEE floating point</a:t>
            </a:r>
            <a:r>
              <a:rPr lang="en-US" dirty="0"/>
              <a:t>:  for scientific calculation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223</a:t>
            </a:fld>
            <a:endParaRPr lang="en-US"/>
          </a:p>
        </p:txBody>
      </p:sp>
    </p:spTree>
    <p:extLst>
      <p:ext uri="{BB962C8B-B14F-4D97-AF65-F5344CB8AC3E}">
        <p14:creationId xmlns:p14="http://schemas.microsoft.com/office/powerpoint/2010/main" val="78004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theme/theme1.xml><?xml version="1.0" encoding="utf-8"?>
<a:theme xmlns:a="http://schemas.openxmlformats.org/drawingml/2006/main" name="TM10203755">
  <a:themeElements>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Office Theme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Office Theme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Office Theme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Office Theme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Office Theme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Office Theme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Madison</Template>
  <TotalTime>62645</TotalTime>
  <Words>3919</Words>
  <Application>Microsoft Macintosh PowerPoint</Application>
  <PresentationFormat>On-screen Show (4:3)</PresentationFormat>
  <Paragraphs>639</Paragraphs>
  <Slides>56</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ＭＳ Ｐゴシック</vt:lpstr>
      <vt:lpstr>Arial</vt:lpstr>
      <vt:lpstr>Calibri</vt:lpstr>
      <vt:lpstr>Lucida Grande</vt:lpstr>
      <vt:lpstr>Palatino</vt:lpstr>
      <vt:lpstr>Times New Roman</vt:lpstr>
      <vt:lpstr>Wingdings</vt:lpstr>
      <vt:lpstr>TM10203755</vt:lpstr>
      <vt:lpstr>PowerPoint Presentation</vt:lpstr>
      <vt:lpstr>Week 04 assignments</vt:lpstr>
      <vt:lpstr>How to interpret homework feedback</vt:lpstr>
      <vt:lpstr>Lecture 09 – Data representation</vt:lpstr>
      <vt:lpstr>Using binary strings to represent information</vt:lpstr>
      <vt:lpstr>Hexadecimal notation, hex for short</vt:lpstr>
      <vt:lpstr>Number representation schemes</vt:lpstr>
      <vt:lpstr>The binary weighted positional system</vt:lpstr>
      <vt:lpstr>Weighted positional forms for CS250</vt:lpstr>
      <vt:lpstr>Unsigned integer</vt:lpstr>
      <vt:lpstr>Sign magnitude integers</vt:lpstr>
      <vt:lpstr>How does a designer choose a number representation?</vt:lpstr>
      <vt:lpstr>One’s complement integers</vt:lpstr>
      <vt:lpstr>PowerPoint Presentation</vt:lpstr>
      <vt:lpstr>Evaluate 1’s complement</vt:lpstr>
      <vt:lpstr>Examples of addition in 1’s comp</vt:lpstr>
      <vt:lpstr>Evaluate 1’s complement</vt:lpstr>
      <vt:lpstr>Examples to put it all together</vt:lpstr>
      <vt:lpstr>Lecture 10 – Representation (part 2)</vt:lpstr>
      <vt:lpstr>Two’s complement integers</vt:lpstr>
      <vt:lpstr>PowerPoint Presentation</vt:lpstr>
      <vt:lpstr>PowerPoint Presentation</vt:lpstr>
      <vt:lpstr>Evaluate 2’s complement</vt:lpstr>
      <vt:lpstr>Sign extension: increase # bits, retain value</vt:lpstr>
      <vt:lpstr>Example of sign extension in 2’s comp</vt:lpstr>
      <vt:lpstr>Binary coded decimal (BCD) integers</vt:lpstr>
      <vt:lpstr>Packed BCD (space efficient BCD)</vt:lpstr>
      <vt:lpstr>Evaluating BCD</vt:lpstr>
      <vt:lpstr>Overflow and underflow</vt:lpstr>
      <vt:lpstr>Storage order for bits and bytes</vt:lpstr>
      <vt:lpstr>Big endian and Little endian</vt:lpstr>
      <vt:lpstr>Example and comparison</vt:lpstr>
      <vt:lpstr>Binary strings representing characters</vt:lpstr>
      <vt:lpstr>PowerPoint Presentation</vt:lpstr>
      <vt:lpstr>ASCII character representation</vt:lpstr>
      <vt:lpstr>PowerPoint Presentation</vt:lpstr>
      <vt:lpstr>Other character representations</vt:lpstr>
      <vt:lpstr>Examples to put it all together</vt:lpstr>
      <vt:lpstr>Lecture 11 – Representation (part 3)</vt:lpstr>
      <vt:lpstr>IEEE Floating Point Standard</vt:lpstr>
      <vt:lpstr>Reasons for IEEE Floating Point Standard</vt:lpstr>
      <vt:lpstr>Floating point numbers</vt:lpstr>
      <vt:lpstr>Precision and Range</vt:lpstr>
      <vt:lpstr>PowerPoint Presentation</vt:lpstr>
      <vt:lpstr>PowerPoint Presentation</vt:lpstr>
      <vt:lpstr>Range of values in IEEE floating point</vt:lpstr>
      <vt:lpstr>IEEE FP implementation details</vt:lpstr>
      <vt:lpstr>IEEE FP implementation details</vt:lpstr>
      <vt:lpstr>IEEE FP implementation details</vt:lpstr>
      <vt:lpstr>IEEE FP support for diagnosis of runtime anomalies</vt:lpstr>
      <vt:lpstr>IEEE FP support for low noise computation</vt:lpstr>
      <vt:lpstr>Example interpretation of FP</vt:lpstr>
      <vt:lpstr>Conversion between bases</vt:lpstr>
      <vt:lpstr>Example decimal scientific to FP</vt:lpstr>
      <vt:lpstr>Steps in IEEE floating point ADD and SUB</vt:lpstr>
      <vt:lpstr>Summary</vt:lpstr>
    </vt:vector>
  </TitlesOfParts>
  <Company>Purdue University</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CS250 Computer Architecture</dc:title>
  <dc:creator>George Adams</dc:creator>
  <cp:lastModifiedBy>George Bunch Adams III</cp:lastModifiedBy>
  <cp:revision>1578</cp:revision>
  <cp:lastPrinted>2018-01-17T15:53:53Z</cp:lastPrinted>
  <dcterms:created xsi:type="dcterms:W3CDTF">2017-01-09T11:24:18Z</dcterms:created>
  <dcterms:modified xsi:type="dcterms:W3CDTF">2018-01-30T20:38:12Z</dcterms:modified>
</cp:coreProperties>
</file>

<file path=docProps/thumbnail.jpeg>
</file>